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70" r:id="rId3"/>
    <p:sldId id="271" r:id="rId4"/>
    <p:sldId id="272" r:id="rId5"/>
    <p:sldId id="273" r:id="rId6"/>
    <p:sldId id="274" r:id="rId7"/>
    <p:sldId id="275" r:id="rId8"/>
    <p:sldId id="280" r:id="rId9"/>
    <p:sldId id="278" r:id="rId10"/>
    <p:sldId id="277" r:id="rId11"/>
    <p:sldId id="279" r:id="rId12"/>
  </p:sldIdLst>
  <p:sldSz cx="15122525" cy="7921625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Montserrat Medium" panose="020B0604020202020204" charset="0"/>
      <p:regular r:id="rId22"/>
      <p:bold r:id="rId23"/>
      <p:italic r:id="rId24"/>
      <p:boldItalic r:id="rId25"/>
    </p:embeddedFont>
    <p:embeddedFont>
      <p:font typeface="Montserrat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4B22F4"/>
    <a:srgbClr val="0D0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96" y="72"/>
      </p:cViewPr>
      <p:guideLst>
        <p:guide orient="horz" pos="2472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457EA-8E96-42C3-8BA1-5FAE3855F3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56BF46C-5A9D-4E1C-AFA3-CA93810A74AA}">
      <dgm:prSet phldrT="[Texto]" custT="1"/>
      <dgm:spPr>
        <a:solidFill>
          <a:srgbClr val="4B22F4"/>
        </a:solidFill>
      </dgm:spPr>
      <dgm:t>
        <a:bodyPr/>
        <a:lstStyle/>
        <a:p>
          <a:r>
            <a:rPr lang="es-ES" sz="2200" b="1" dirty="0">
              <a:solidFill>
                <a:srgbClr val="FFFFFF"/>
              </a:solidFill>
            </a:rPr>
            <a:t>2012</a:t>
          </a:r>
          <a:endParaRPr lang="es-MX" sz="2200" b="1" dirty="0">
            <a:solidFill>
              <a:srgbClr val="FFFFFF"/>
            </a:solidFill>
          </a:endParaRPr>
        </a:p>
      </dgm:t>
    </dgm:pt>
    <dgm:pt modelId="{B4FCA3A4-0A23-423D-A8B0-F54073E314C5}" type="parTrans" cxnId="{72692061-2168-4138-9C7A-B2511433B95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D4DE5942-6D28-4CF3-9C01-7B55060BAEB2}" type="sibTrans" cxnId="{72692061-2168-4138-9C7A-B2511433B95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B307BEC3-0A70-4D4D-BA1D-7FCBF0DA1EAE}">
      <dgm:prSet phldrT="[Texto]" custT="1"/>
      <dgm:spPr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2013</a:t>
          </a:r>
        </a:p>
      </dgm:t>
    </dgm:pt>
    <dgm:pt modelId="{CBB8FCC9-5D2C-4BF2-B2EC-C00622621B11}" type="parTrans" cxnId="{3D36DDB3-562D-4744-AB98-C5469182FB5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9DB26E87-CB88-486A-AC9B-2CEC6EDB8C18}" type="sibTrans" cxnId="{3D36DDB3-562D-4744-AB98-C5469182FB5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D1319DAA-72BD-4AE1-8BAF-99D703329225}">
      <dgm:prSet phldrT="[Texto]" custT="1"/>
      <dgm:spPr>
        <a:solidFill>
          <a:srgbClr val="4B22F4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2014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05041773-311C-476C-94E2-FF91EED7264E}" type="parTrans" cxnId="{CF0DAC9D-14D1-484D-88B5-E978E300E48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07DD9AC4-079F-4A87-9C61-2B4477AB8221}" type="sibTrans" cxnId="{CF0DAC9D-14D1-484D-88B5-E978E300E480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51659E12-F4FF-4AED-9551-CDA50BAA450C}">
      <dgm:prSet custT="1"/>
      <dgm:spPr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2015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A90B4797-A0FA-4343-8E9C-6BBAAA9295F9}" type="parTrans" cxnId="{2F57BE79-8990-445F-8737-7D0F041730A1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86B0AFC9-EBDC-47A2-A89D-331B059A9C6F}" type="sibTrans" cxnId="{2F57BE79-8990-445F-8737-7D0F041730A1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2846A234-4046-41A9-90F6-6C651452AE4A}">
      <dgm:prSet custT="1"/>
      <dgm:spPr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2016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578135D5-C030-44FE-93D7-516C5D3B6689}" type="parTrans" cxnId="{01D82803-6FB6-4C62-8256-B31C3659422F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C6CCE7DD-3741-4B09-977A-335814739CD5}" type="sibTrans" cxnId="{01D82803-6FB6-4C62-8256-B31C3659422F}">
      <dgm:prSet/>
      <dgm:spPr/>
      <dgm:t>
        <a:bodyPr/>
        <a:lstStyle/>
        <a:p>
          <a:endParaRPr lang="es-MX" sz="2200" b="1">
            <a:solidFill>
              <a:srgbClr val="FFFFFF"/>
            </a:solidFill>
          </a:endParaRPr>
        </a:p>
      </dgm:t>
    </dgm:pt>
    <dgm:pt modelId="{5E1B07DA-CE18-4208-A647-8195FE027E79}">
      <dgm:prSet custT="1"/>
      <dgm:spPr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2017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5DAE5DC2-3BF7-4EE1-8BB1-C454BF21BE7B}" type="parTrans" cxnId="{E045B9B5-0EC4-4A2D-8C4D-0C6249CFC3B3}">
      <dgm:prSet/>
      <dgm:spPr/>
      <dgm:t>
        <a:bodyPr/>
        <a:lstStyle/>
        <a:p>
          <a:endParaRPr lang="es-MX" sz="2200" b="1"/>
        </a:p>
      </dgm:t>
    </dgm:pt>
    <dgm:pt modelId="{F320F409-4DBA-4E01-A516-FEFEE5C3EA3C}" type="sibTrans" cxnId="{E045B9B5-0EC4-4A2D-8C4D-0C6249CFC3B3}">
      <dgm:prSet/>
      <dgm:spPr/>
      <dgm:t>
        <a:bodyPr/>
        <a:lstStyle/>
        <a:p>
          <a:endParaRPr lang="es-MX" sz="2200" b="1"/>
        </a:p>
      </dgm:t>
    </dgm:pt>
    <dgm:pt modelId="{68ECEAB7-9DAA-4147-9902-532099B89371}">
      <dgm:prSet custT="1"/>
      <dgm:spPr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r>
            <a:rPr lang="es-ES" sz="2200" b="1" dirty="0">
              <a:solidFill>
                <a:srgbClr val="FFFFFF"/>
              </a:solidFill>
            </a:rPr>
            <a:t>2018</a:t>
          </a:r>
          <a:endParaRPr lang="es-MX" sz="2200" b="1" dirty="0">
            <a:solidFill>
              <a:srgbClr val="FFFFFF"/>
            </a:solidFill>
          </a:endParaRPr>
        </a:p>
      </dgm:t>
    </dgm:pt>
    <dgm:pt modelId="{64CC729E-57F5-4122-B226-159EF7ABF397}" type="parTrans" cxnId="{E90C0C45-731F-46CF-9B03-EE0A3FD3B97A}">
      <dgm:prSet/>
      <dgm:spPr/>
      <dgm:t>
        <a:bodyPr/>
        <a:lstStyle/>
        <a:p>
          <a:endParaRPr lang="es-MX" sz="2200" b="1"/>
        </a:p>
      </dgm:t>
    </dgm:pt>
    <dgm:pt modelId="{83EA55E6-4F4D-4C0F-AF1C-EF4A1E591004}" type="sibTrans" cxnId="{E90C0C45-731F-46CF-9B03-EE0A3FD3B97A}">
      <dgm:prSet/>
      <dgm:spPr/>
      <dgm:t>
        <a:bodyPr/>
        <a:lstStyle/>
        <a:p>
          <a:endParaRPr lang="es-MX" sz="2200" b="1"/>
        </a:p>
      </dgm:t>
    </dgm:pt>
    <dgm:pt modelId="{F89AF3C2-D57C-47AF-A63A-F3DC43759556}">
      <dgm:prSet custT="1"/>
      <dgm:spPr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2019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BA3C0831-EF27-466A-B7F7-82ECCF94786F}" type="parTrans" cxnId="{0268A6A9-CC29-4BAA-B47D-F53FE8492D30}">
      <dgm:prSet/>
      <dgm:spPr/>
      <dgm:t>
        <a:bodyPr/>
        <a:lstStyle/>
        <a:p>
          <a:endParaRPr lang="es-MX" sz="2200" b="1"/>
        </a:p>
      </dgm:t>
    </dgm:pt>
    <dgm:pt modelId="{0F2FAD54-D9DA-41E8-9971-B9F5874FC6E7}" type="sibTrans" cxnId="{0268A6A9-CC29-4BAA-B47D-F53FE8492D30}">
      <dgm:prSet/>
      <dgm:spPr/>
      <dgm:t>
        <a:bodyPr/>
        <a:lstStyle/>
        <a:p>
          <a:endParaRPr lang="es-MX" sz="2200" b="1"/>
        </a:p>
      </dgm:t>
    </dgm:pt>
    <dgm:pt modelId="{8754C114-FBB0-449B-A4F9-0104DD1A7444}">
      <dgm:prSet custT="1"/>
      <dgm:spPr>
        <a:solidFill>
          <a:schemeClr val="bg1"/>
        </a:solidFill>
        <a:ln w="25400" cap="flat" cmpd="sng" algn="ctr">
          <a:solidFill>
            <a:srgbClr val="4B22F4"/>
          </a:solidFill>
          <a:prstDash val="solid"/>
        </a:ln>
        <a:effectLst/>
      </dgm:spPr>
      <dgm:t>
        <a:bodyPr spcFirstLastPara="0" vert="horz" wrap="square" lIns="96012" tIns="32004" rIns="32004" bIns="32004" numCol="1" spcCol="1270" anchor="ctr" anchorCtr="0"/>
        <a:lstStyle/>
        <a:p>
          <a:r>
            <a:rPr lang="es-ES" sz="2200" b="1" dirty="0">
              <a:solidFill>
                <a:srgbClr val="4B22F4"/>
              </a:solidFill>
            </a:rPr>
            <a:t>2020</a:t>
          </a:r>
          <a:endParaRPr lang="es-MX" sz="2200" b="1" dirty="0">
            <a:solidFill>
              <a:srgbClr val="4B22F4"/>
            </a:solidFill>
          </a:endParaRPr>
        </a:p>
      </dgm:t>
    </dgm:pt>
    <dgm:pt modelId="{737A0BB1-68CA-4AF9-9866-1E8E18E80B31}" type="parTrans" cxnId="{3B438177-BDCC-49DB-A15D-5DDCA5006EE2}">
      <dgm:prSet/>
      <dgm:spPr/>
      <dgm:t>
        <a:bodyPr/>
        <a:lstStyle/>
        <a:p>
          <a:endParaRPr lang="es-MX" sz="2200" b="1"/>
        </a:p>
      </dgm:t>
    </dgm:pt>
    <dgm:pt modelId="{8F90ACFA-80F6-4ED2-9D8F-83044B76A862}" type="sibTrans" cxnId="{3B438177-BDCC-49DB-A15D-5DDCA5006EE2}">
      <dgm:prSet/>
      <dgm:spPr/>
      <dgm:t>
        <a:bodyPr/>
        <a:lstStyle/>
        <a:p>
          <a:endParaRPr lang="es-MX" sz="2200" b="1"/>
        </a:p>
      </dgm:t>
    </dgm:pt>
    <dgm:pt modelId="{99542590-3DD1-4BBB-BC96-A3C411D0D632}" type="pres">
      <dgm:prSet presAssocID="{4A1457EA-8E96-42C3-8BA1-5FAE3855F32E}" presName="Name0" presStyleCnt="0">
        <dgm:presLayoutVars>
          <dgm:dir/>
          <dgm:animLvl val="lvl"/>
          <dgm:resizeHandles val="exact"/>
        </dgm:presLayoutVars>
      </dgm:prSet>
      <dgm:spPr/>
    </dgm:pt>
    <dgm:pt modelId="{16935161-5611-44F8-BB93-5353F29CF00D}" type="pres">
      <dgm:prSet presAssocID="{656BF46C-5A9D-4E1C-AFA3-CA93810A74AA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15DEDDF1-07EB-4064-9812-8BD5C3FB6BAC}" type="pres">
      <dgm:prSet presAssocID="{D4DE5942-6D28-4CF3-9C01-7B55060BAEB2}" presName="parTxOnlySpace" presStyleCnt="0"/>
      <dgm:spPr/>
    </dgm:pt>
    <dgm:pt modelId="{96F8EC32-EF53-4542-9510-3162C833E2F0}" type="pres">
      <dgm:prSet presAssocID="{B307BEC3-0A70-4D4D-BA1D-7FCBF0DA1EAE}" presName="parTxOnly" presStyleLbl="node1" presStyleIdx="1" presStyleCnt="9">
        <dgm:presLayoutVars>
          <dgm:chMax val="0"/>
          <dgm:chPref val="0"/>
          <dgm:bulletEnabled val="1"/>
        </dgm:presLayoutVars>
      </dgm:prSet>
      <dgm:spPr>
        <a:xfrm>
          <a:off x="1331570" y="0"/>
          <a:ext cx="1479357" cy="553998"/>
        </a:xfrm>
        <a:prstGeom prst="chevron">
          <a:avLst/>
        </a:prstGeom>
      </dgm:spPr>
    </dgm:pt>
    <dgm:pt modelId="{2DBFE170-BFF9-4990-ABDC-3DE88B08AFDD}" type="pres">
      <dgm:prSet presAssocID="{9DB26E87-CB88-486A-AC9B-2CEC6EDB8C18}" presName="parTxOnlySpace" presStyleCnt="0"/>
      <dgm:spPr/>
    </dgm:pt>
    <dgm:pt modelId="{8B79CB9B-54A2-488F-B3A6-F567986A2EA1}" type="pres">
      <dgm:prSet presAssocID="{D1319DAA-72BD-4AE1-8BAF-99D703329225}" presName="parTxOnly" presStyleLbl="node1" presStyleIdx="2" presStyleCnt="9">
        <dgm:presLayoutVars>
          <dgm:chMax val="0"/>
          <dgm:chPref val="0"/>
          <dgm:bulletEnabled val="1"/>
        </dgm:presLayoutVars>
      </dgm:prSet>
      <dgm:spPr>
        <a:xfrm>
          <a:off x="2662992" y="0"/>
          <a:ext cx="1479357" cy="553998"/>
        </a:xfrm>
        <a:prstGeom prst="chevron">
          <a:avLst/>
        </a:prstGeom>
      </dgm:spPr>
    </dgm:pt>
    <dgm:pt modelId="{B8469469-6E79-438E-BAEB-4CF91E95F88A}" type="pres">
      <dgm:prSet presAssocID="{07DD9AC4-079F-4A87-9C61-2B4477AB8221}" presName="parTxOnlySpace" presStyleCnt="0"/>
      <dgm:spPr/>
    </dgm:pt>
    <dgm:pt modelId="{A721C6C5-0626-4095-8743-8874E04FF17E}" type="pres">
      <dgm:prSet presAssocID="{51659E12-F4FF-4AED-9551-CDA50BAA450C}" presName="parTxOnly" presStyleLbl="node1" presStyleIdx="3" presStyleCnt="9">
        <dgm:presLayoutVars>
          <dgm:chMax val="0"/>
          <dgm:chPref val="0"/>
          <dgm:bulletEnabled val="1"/>
        </dgm:presLayoutVars>
      </dgm:prSet>
      <dgm:spPr>
        <a:xfrm>
          <a:off x="3994414" y="0"/>
          <a:ext cx="1479357" cy="553998"/>
        </a:xfrm>
        <a:prstGeom prst="chevron">
          <a:avLst/>
        </a:prstGeom>
      </dgm:spPr>
    </dgm:pt>
    <dgm:pt modelId="{CAB3DDC5-BA82-49E2-8FB1-C3FAAC398E6F}" type="pres">
      <dgm:prSet presAssocID="{86B0AFC9-EBDC-47A2-A89D-331B059A9C6F}" presName="parTxOnlySpace" presStyleCnt="0"/>
      <dgm:spPr/>
    </dgm:pt>
    <dgm:pt modelId="{827C743E-6DF3-427D-A6C8-40A646330BD1}" type="pres">
      <dgm:prSet presAssocID="{2846A234-4046-41A9-90F6-6C651452AE4A}" presName="parTxOnly" presStyleLbl="node1" presStyleIdx="4" presStyleCnt="9">
        <dgm:presLayoutVars>
          <dgm:chMax val="0"/>
          <dgm:chPref val="0"/>
          <dgm:bulletEnabled val="1"/>
        </dgm:presLayoutVars>
      </dgm:prSet>
      <dgm:spPr>
        <a:xfrm>
          <a:off x="5325836" y="0"/>
          <a:ext cx="1479357" cy="553998"/>
        </a:xfrm>
        <a:prstGeom prst="chevron">
          <a:avLst/>
        </a:prstGeom>
      </dgm:spPr>
    </dgm:pt>
    <dgm:pt modelId="{628BA38A-3817-4094-824F-1FE48FF2FD53}" type="pres">
      <dgm:prSet presAssocID="{C6CCE7DD-3741-4B09-977A-335814739CD5}" presName="parTxOnlySpace" presStyleCnt="0"/>
      <dgm:spPr/>
    </dgm:pt>
    <dgm:pt modelId="{24783598-EB46-4C1A-A478-4084C93755B9}" type="pres">
      <dgm:prSet presAssocID="{5E1B07DA-CE18-4208-A647-8195FE027E79}" presName="parTxOnly" presStyleLbl="node1" presStyleIdx="5" presStyleCnt="9">
        <dgm:presLayoutVars>
          <dgm:chMax val="0"/>
          <dgm:chPref val="0"/>
          <dgm:bulletEnabled val="1"/>
        </dgm:presLayoutVars>
      </dgm:prSet>
      <dgm:spPr>
        <a:xfrm>
          <a:off x="6657258" y="0"/>
          <a:ext cx="1479357" cy="553998"/>
        </a:xfrm>
        <a:prstGeom prst="chevron">
          <a:avLst/>
        </a:prstGeom>
      </dgm:spPr>
    </dgm:pt>
    <dgm:pt modelId="{27B1011A-8FAF-42A1-BF2D-35B8F4B1A720}" type="pres">
      <dgm:prSet presAssocID="{F320F409-4DBA-4E01-A516-FEFEE5C3EA3C}" presName="parTxOnlySpace" presStyleCnt="0"/>
      <dgm:spPr/>
    </dgm:pt>
    <dgm:pt modelId="{025CA81D-9F24-4C8A-A439-225BA4829068}" type="pres">
      <dgm:prSet presAssocID="{68ECEAB7-9DAA-4147-9902-532099B89371}" presName="parTxOnly" presStyleLbl="node1" presStyleIdx="6" presStyleCnt="9">
        <dgm:presLayoutVars>
          <dgm:chMax val="0"/>
          <dgm:chPref val="0"/>
          <dgm:bulletEnabled val="1"/>
        </dgm:presLayoutVars>
      </dgm:prSet>
      <dgm:spPr>
        <a:xfrm>
          <a:off x="7988680" y="0"/>
          <a:ext cx="1479357" cy="553998"/>
        </a:xfrm>
        <a:prstGeom prst="chevron">
          <a:avLst/>
        </a:prstGeom>
      </dgm:spPr>
    </dgm:pt>
    <dgm:pt modelId="{2375A755-9237-4875-A4E5-0ABC047714AA}" type="pres">
      <dgm:prSet presAssocID="{83EA55E6-4F4D-4C0F-AF1C-EF4A1E591004}" presName="parTxOnlySpace" presStyleCnt="0"/>
      <dgm:spPr/>
    </dgm:pt>
    <dgm:pt modelId="{4A4778DC-08AB-4E1E-B037-143C3514B7BF}" type="pres">
      <dgm:prSet presAssocID="{F89AF3C2-D57C-47AF-A63A-F3DC43759556}" presName="parTxOnly" presStyleLbl="node1" presStyleIdx="7" presStyleCnt="9">
        <dgm:presLayoutVars>
          <dgm:chMax val="0"/>
          <dgm:chPref val="0"/>
          <dgm:bulletEnabled val="1"/>
        </dgm:presLayoutVars>
      </dgm:prSet>
      <dgm:spPr>
        <a:xfrm>
          <a:off x="9320102" y="0"/>
          <a:ext cx="1479357" cy="553998"/>
        </a:xfrm>
        <a:prstGeom prst="chevron">
          <a:avLst/>
        </a:prstGeom>
      </dgm:spPr>
    </dgm:pt>
    <dgm:pt modelId="{308C514E-61D5-4B6F-B234-93F05A3E8A11}" type="pres">
      <dgm:prSet presAssocID="{0F2FAD54-D9DA-41E8-9971-B9F5874FC6E7}" presName="parTxOnlySpace" presStyleCnt="0"/>
      <dgm:spPr/>
    </dgm:pt>
    <dgm:pt modelId="{0554E7F0-4D30-415E-A88D-64B435A31A91}" type="pres">
      <dgm:prSet presAssocID="{8754C114-FBB0-449B-A4F9-0104DD1A7444}" presName="parTxOnly" presStyleLbl="node1" presStyleIdx="8" presStyleCnt="9">
        <dgm:presLayoutVars>
          <dgm:chMax val="0"/>
          <dgm:chPref val="0"/>
          <dgm:bulletEnabled val="1"/>
        </dgm:presLayoutVars>
      </dgm:prSet>
      <dgm:spPr>
        <a:xfrm>
          <a:off x="10651524" y="0"/>
          <a:ext cx="1479357" cy="553998"/>
        </a:xfrm>
        <a:prstGeom prst="chevron">
          <a:avLst/>
        </a:prstGeom>
      </dgm:spPr>
    </dgm:pt>
  </dgm:ptLst>
  <dgm:cxnLst>
    <dgm:cxn modelId="{01D82803-6FB6-4C62-8256-B31C3659422F}" srcId="{4A1457EA-8E96-42C3-8BA1-5FAE3855F32E}" destId="{2846A234-4046-41A9-90F6-6C651452AE4A}" srcOrd="4" destOrd="0" parTransId="{578135D5-C030-44FE-93D7-516C5D3B6689}" sibTransId="{C6CCE7DD-3741-4B09-977A-335814739CD5}"/>
    <dgm:cxn modelId="{26C0F704-A6EC-4E4B-AA5A-4B1AFA22DE37}" type="presOf" srcId="{2846A234-4046-41A9-90F6-6C651452AE4A}" destId="{827C743E-6DF3-427D-A6C8-40A646330BD1}" srcOrd="0" destOrd="0" presId="urn:microsoft.com/office/officeart/2005/8/layout/chevron1"/>
    <dgm:cxn modelId="{CCE59213-CAA6-42EF-8CAD-AB9A68CC4DCC}" type="presOf" srcId="{F89AF3C2-D57C-47AF-A63A-F3DC43759556}" destId="{4A4778DC-08AB-4E1E-B037-143C3514B7BF}" srcOrd="0" destOrd="0" presId="urn:microsoft.com/office/officeart/2005/8/layout/chevron1"/>
    <dgm:cxn modelId="{30B38017-83CC-4D0E-93CE-4C4840A312FF}" type="presOf" srcId="{51659E12-F4FF-4AED-9551-CDA50BAA450C}" destId="{A721C6C5-0626-4095-8743-8874E04FF17E}" srcOrd="0" destOrd="0" presId="urn:microsoft.com/office/officeart/2005/8/layout/chevron1"/>
    <dgm:cxn modelId="{CF15DE18-EE8B-48E3-8C02-A0040A241252}" type="presOf" srcId="{656BF46C-5A9D-4E1C-AFA3-CA93810A74AA}" destId="{16935161-5611-44F8-BB93-5353F29CF00D}" srcOrd="0" destOrd="0" presId="urn:microsoft.com/office/officeart/2005/8/layout/chevron1"/>
    <dgm:cxn modelId="{0C9A7B19-5DB4-4E83-9280-1CAAAF301D91}" type="presOf" srcId="{4A1457EA-8E96-42C3-8BA1-5FAE3855F32E}" destId="{99542590-3DD1-4BBB-BC96-A3C411D0D632}" srcOrd="0" destOrd="0" presId="urn:microsoft.com/office/officeart/2005/8/layout/chevron1"/>
    <dgm:cxn modelId="{72692061-2168-4138-9C7A-B2511433B950}" srcId="{4A1457EA-8E96-42C3-8BA1-5FAE3855F32E}" destId="{656BF46C-5A9D-4E1C-AFA3-CA93810A74AA}" srcOrd="0" destOrd="0" parTransId="{B4FCA3A4-0A23-423D-A8B0-F54073E314C5}" sibTransId="{D4DE5942-6D28-4CF3-9C01-7B55060BAEB2}"/>
    <dgm:cxn modelId="{E90C0C45-731F-46CF-9B03-EE0A3FD3B97A}" srcId="{4A1457EA-8E96-42C3-8BA1-5FAE3855F32E}" destId="{68ECEAB7-9DAA-4147-9902-532099B89371}" srcOrd="6" destOrd="0" parTransId="{64CC729E-57F5-4122-B226-159EF7ABF397}" sibTransId="{83EA55E6-4F4D-4C0F-AF1C-EF4A1E591004}"/>
    <dgm:cxn modelId="{5BED0166-F775-460F-86EC-A4264527E42F}" type="presOf" srcId="{D1319DAA-72BD-4AE1-8BAF-99D703329225}" destId="{8B79CB9B-54A2-488F-B3A6-F567986A2EA1}" srcOrd="0" destOrd="0" presId="urn:microsoft.com/office/officeart/2005/8/layout/chevron1"/>
    <dgm:cxn modelId="{ACE5B149-CB58-4609-AD66-39164A2AE798}" type="presOf" srcId="{5E1B07DA-CE18-4208-A647-8195FE027E79}" destId="{24783598-EB46-4C1A-A478-4084C93755B9}" srcOrd="0" destOrd="0" presId="urn:microsoft.com/office/officeart/2005/8/layout/chevron1"/>
    <dgm:cxn modelId="{3B438177-BDCC-49DB-A15D-5DDCA5006EE2}" srcId="{4A1457EA-8E96-42C3-8BA1-5FAE3855F32E}" destId="{8754C114-FBB0-449B-A4F9-0104DD1A7444}" srcOrd="8" destOrd="0" parTransId="{737A0BB1-68CA-4AF9-9866-1E8E18E80B31}" sibTransId="{8F90ACFA-80F6-4ED2-9D8F-83044B76A862}"/>
    <dgm:cxn modelId="{2F57BE79-8990-445F-8737-7D0F041730A1}" srcId="{4A1457EA-8E96-42C3-8BA1-5FAE3855F32E}" destId="{51659E12-F4FF-4AED-9551-CDA50BAA450C}" srcOrd="3" destOrd="0" parTransId="{A90B4797-A0FA-4343-8E9C-6BBAAA9295F9}" sibTransId="{86B0AFC9-EBDC-47A2-A89D-331B059A9C6F}"/>
    <dgm:cxn modelId="{20FDFE79-6045-40B2-B85E-3442D60BC7D4}" type="presOf" srcId="{68ECEAB7-9DAA-4147-9902-532099B89371}" destId="{025CA81D-9F24-4C8A-A439-225BA4829068}" srcOrd="0" destOrd="0" presId="urn:microsoft.com/office/officeart/2005/8/layout/chevron1"/>
    <dgm:cxn modelId="{A1845795-545D-4344-B750-E1826353BED6}" type="presOf" srcId="{B307BEC3-0A70-4D4D-BA1D-7FCBF0DA1EAE}" destId="{96F8EC32-EF53-4542-9510-3162C833E2F0}" srcOrd="0" destOrd="0" presId="urn:microsoft.com/office/officeart/2005/8/layout/chevron1"/>
    <dgm:cxn modelId="{CF0DAC9D-14D1-484D-88B5-E978E300E480}" srcId="{4A1457EA-8E96-42C3-8BA1-5FAE3855F32E}" destId="{D1319DAA-72BD-4AE1-8BAF-99D703329225}" srcOrd="2" destOrd="0" parTransId="{05041773-311C-476C-94E2-FF91EED7264E}" sibTransId="{07DD9AC4-079F-4A87-9C61-2B4477AB8221}"/>
    <dgm:cxn modelId="{0268A6A9-CC29-4BAA-B47D-F53FE8492D30}" srcId="{4A1457EA-8E96-42C3-8BA1-5FAE3855F32E}" destId="{F89AF3C2-D57C-47AF-A63A-F3DC43759556}" srcOrd="7" destOrd="0" parTransId="{BA3C0831-EF27-466A-B7F7-82ECCF94786F}" sibTransId="{0F2FAD54-D9DA-41E8-9971-B9F5874FC6E7}"/>
    <dgm:cxn modelId="{3D36DDB3-562D-4744-AB98-C5469182FB50}" srcId="{4A1457EA-8E96-42C3-8BA1-5FAE3855F32E}" destId="{B307BEC3-0A70-4D4D-BA1D-7FCBF0DA1EAE}" srcOrd="1" destOrd="0" parTransId="{CBB8FCC9-5D2C-4BF2-B2EC-C00622621B11}" sibTransId="{9DB26E87-CB88-486A-AC9B-2CEC6EDB8C18}"/>
    <dgm:cxn modelId="{E045B9B5-0EC4-4A2D-8C4D-0C6249CFC3B3}" srcId="{4A1457EA-8E96-42C3-8BA1-5FAE3855F32E}" destId="{5E1B07DA-CE18-4208-A647-8195FE027E79}" srcOrd="5" destOrd="0" parTransId="{5DAE5DC2-3BF7-4EE1-8BB1-C454BF21BE7B}" sibTransId="{F320F409-4DBA-4E01-A516-FEFEE5C3EA3C}"/>
    <dgm:cxn modelId="{7D06D2ED-386E-4635-85A4-BD3E96586F14}" type="presOf" srcId="{8754C114-FBB0-449B-A4F9-0104DD1A7444}" destId="{0554E7F0-4D30-415E-A88D-64B435A31A91}" srcOrd="0" destOrd="0" presId="urn:microsoft.com/office/officeart/2005/8/layout/chevron1"/>
    <dgm:cxn modelId="{EB37DE30-A703-4C23-9541-0DDE1DF4A0F8}" type="presParOf" srcId="{99542590-3DD1-4BBB-BC96-A3C411D0D632}" destId="{16935161-5611-44F8-BB93-5353F29CF00D}" srcOrd="0" destOrd="0" presId="urn:microsoft.com/office/officeart/2005/8/layout/chevron1"/>
    <dgm:cxn modelId="{611663AC-ACB7-4B89-A88E-5D8570088A68}" type="presParOf" srcId="{99542590-3DD1-4BBB-BC96-A3C411D0D632}" destId="{15DEDDF1-07EB-4064-9812-8BD5C3FB6BAC}" srcOrd="1" destOrd="0" presId="urn:microsoft.com/office/officeart/2005/8/layout/chevron1"/>
    <dgm:cxn modelId="{64C596D4-E9B2-4936-AA71-9D26CEB56C9C}" type="presParOf" srcId="{99542590-3DD1-4BBB-BC96-A3C411D0D632}" destId="{96F8EC32-EF53-4542-9510-3162C833E2F0}" srcOrd="2" destOrd="0" presId="urn:microsoft.com/office/officeart/2005/8/layout/chevron1"/>
    <dgm:cxn modelId="{823FDD4B-A3AB-4469-BD81-FF350BFB129C}" type="presParOf" srcId="{99542590-3DD1-4BBB-BC96-A3C411D0D632}" destId="{2DBFE170-BFF9-4990-ABDC-3DE88B08AFDD}" srcOrd="3" destOrd="0" presId="urn:microsoft.com/office/officeart/2005/8/layout/chevron1"/>
    <dgm:cxn modelId="{634CFB7E-18ED-4DE7-814F-A3128BE2A2EA}" type="presParOf" srcId="{99542590-3DD1-4BBB-BC96-A3C411D0D632}" destId="{8B79CB9B-54A2-488F-B3A6-F567986A2EA1}" srcOrd="4" destOrd="0" presId="urn:microsoft.com/office/officeart/2005/8/layout/chevron1"/>
    <dgm:cxn modelId="{755AAAFE-AE53-449D-A604-DCF4D68FF398}" type="presParOf" srcId="{99542590-3DD1-4BBB-BC96-A3C411D0D632}" destId="{B8469469-6E79-438E-BAEB-4CF91E95F88A}" srcOrd="5" destOrd="0" presId="urn:microsoft.com/office/officeart/2005/8/layout/chevron1"/>
    <dgm:cxn modelId="{9F37C8B2-C565-486B-99B5-A39461CB222C}" type="presParOf" srcId="{99542590-3DD1-4BBB-BC96-A3C411D0D632}" destId="{A721C6C5-0626-4095-8743-8874E04FF17E}" srcOrd="6" destOrd="0" presId="urn:microsoft.com/office/officeart/2005/8/layout/chevron1"/>
    <dgm:cxn modelId="{5DFBE295-8D1C-4C50-9C75-59FF6B8B86C1}" type="presParOf" srcId="{99542590-3DD1-4BBB-BC96-A3C411D0D632}" destId="{CAB3DDC5-BA82-49E2-8FB1-C3FAAC398E6F}" srcOrd="7" destOrd="0" presId="urn:microsoft.com/office/officeart/2005/8/layout/chevron1"/>
    <dgm:cxn modelId="{40951459-6177-4CA0-B846-BC5EF5C2F578}" type="presParOf" srcId="{99542590-3DD1-4BBB-BC96-A3C411D0D632}" destId="{827C743E-6DF3-427D-A6C8-40A646330BD1}" srcOrd="8" destOrd="0" presId="urn:microsoft.com/office/officeart/2005/8/layout/chevron1"/>
    <dgm:cxn modelId="{3077C005-783A-4066-910D-D715B776A447}" type="presParOf" srcId="{99542590-3DD1-4BBB-BC96-A3C411D0D632}" destId="{628BA38A-3817-4094-824F-1FE48FF2FD53}" srcOrd="9" destOrd="0" presId="urn:microsoft.com/office/officeart/2005/8/layout/chevron1"/>
    <dgm:cxn modelId="{9A21E1CB-9725-490C-B7AB-0771DE8BC5B4}" type="presParOf" srcId="{99542590-3DD1-4BBB-BC96-A3C411D0D632}" destId="{24783598-EB46-4C1A-A478-4084C93755B9}" srcOrd="10" destOrd="0" presId="urn:microsoft.com/office/officeart/2005/8/layout/chevron1"/>
    <dgm:cxn modelId="{A3A96A41-BB1C-4C93-98DD-0BC4AA6D62BD}" type="presParOf" srcId="{99542590-3DD1-4BBB-BC96-A3C411D0D632}" destId="{27B1011A-8FAF-42A1-BF2D-35B8F4B1A720}" srcOrd="11" destOrd="0" presId="urn:microsoft.com/office/officeart/2005/8/layout/chevron1"/>
    <dgm:cxn modelId="{102BD37C-B23A-4B64-8196-65F5A50074E3}" type="presParOf" srcId="{99542590-3DD1-4BBB-BC96-A3C411D0D632}" destId="{025CA81D-9F24-4C8A-A439-225BA4829068}" srcOrd="12" destOrd="0" presId="urn:microsoft.com/office/officeart/2005/8/layout/chevron1"/>
    <dgm:cxn modelId="{5698CAD5-33F9-4FE0-96E9-DC107265CA5E}" type="presParOf" srcId="{99542590-3DD1-4BBB-BC96-A3C411D0D632}" destId="{2375A755-9237-4875-A4E5-0ABC047714AA}" srcOrd="13" destOrd="0" presId="urn:microsoft.com/office/officeart/2005/8/layout/chevron1"/>
    <dgm:cxn modelId="{13CA98F4-BC08-4B92-8C8C-D56AE55E172D}" type="presParOf" srcId="{99542590-3DD1-4BBB-BC96-A3C411D0D632}" destId="{4A4778DC-08AB-4E1E-B037-143C3514B7BF}" srcOrd="14" destOrd="0" presId="urn:microsoft.com/office/officeart/2005/8/layout/chevron1"/>
    <dgm:cxn modelId="{890BAF07-E9FF-49BC-8D2D-D50F57937FDE}" type="presParOf" srcId="{99542590-3DD1-4BBB-BC96-A3C411D0D632}" destId="{308C514E-61D5-4B6F-B234-93F05A3E8A11}" srcOrd="15" destOrd="0" presId="urn:microsoft.com/office/officeart/2005/8/layout/chevron1"/>
    <dgm:cxn modelId="{A5B682AC-B4C8-4179-8A29-5B049A44B384}" type="presParOf" srcId="{99542590-3DD1-4BBB-BC96-A3C411D0D632}" destId="{0554E7F0-4D30-415E-A88D-64B435A31A91}" srcOrd="1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35161-5611-44F8-BB93-5353F29CF00D}">
      <dsp:nvSpPr>
        <dsp:cNvPr id="0" name=""/>
        <dsp:cNvSpPr/>
      </dsp:nvSpPr>
      <dsp:spPr>
        <a:xfrm>
          <a:off x="148" y="0"/>
          <a:ext cx="1479357" cy="553998"/>
        </a:xfrm>
        <a:prstGeom prst="chevron">
          <a:avLst/>
        </a:prstGeom>
        <a:solidFill>
          <a:srgbClr val="4B2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</a:rPr>
            <a:t>2012</a:t>
          </a:r>
          <a:endParaRPr lang="es-MX" sz="2200" b="1" kern="1200" dirty="0">
            <a:solidFill>
              <a:srgbClr val="FFFFFF"/>
            </a:solidFill>
          </a:endParaRPr>
        </a:p>
      </dsp:txBody>
      <dsp:txXfrm>
        <a:off x="277147" y="0"/>
        <a:ext cx="925359" cy="553998"/>
      </dsp:txXfrm>
    </dsp:sp>
    <dsp:sp modelId="{96F8EC32-EF53-4542-9510-3162C833E2F0}">
      <dsp:nvSpPr>
        <dsp:cNvPr id="0" name=""/>
        <dsp:cNvSpPr/>
      </dsp:nvSpPr>
      <dsp:spPr>
        <a:xfrm>
          <a:off x="1331570" y="0"/>
          <a:ext cx="1479357" cy="553998"/>
        </a:xfrm>
        <a:prstGeom prst="chevron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2013</a:t>
          </a:r>
        </a:p>
      </dsp:txBody>
      <dsp:txXfrm>
        <a:off x="1608569" y="0"/>
        <a:ext cx="925359" cy="553998"/>
      </dsp:txXfrm>
    </dsp:sp>
    <dsp:sp modelId="{8B79CB9B-54A2-488F-B3A6-F567986A2EA1}">
      <dsp:nvSpPr>
        <dsp:cNvPr id="0" name=""/>
        <dsp:cNvSpPr/>
      </dsp:nvSpPr>
      <dsp:spPr>
        <a:xfrm>
          <a:off x="2662992" y="0"/>
          <a:ext cx="1479357" cy="553998"/>
        </a:xfrm>
        <a:prstGeom prst="chevron">
          <a:avLst/>
        </a:prstGeom>
        <a:solidFill>
          <a:srgbClr val="4B22F4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2014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2939991" y="0"/>
        <a:ext cx="925359" cy="553998"/>
      </dsp:txXfrm>
    </dsp:sp>
    <dsp:sp modelId="{A721C6C5-0626-4095-8743-8874E04FF17E}">
      <dsp:nvSpPr>
        <dsp:cNvPr id="0" name=""/>
        <dsp:cNvSpPr/>
      </dsp:nvSpPr>
      <dsp:spPr>
        <a:xfrm>
          <a:off x="3994414" y="0"/>
          <a:ext cx="1479357" cy="553998"/>
        </a:xfrm>
        <a:prstGeom prst="chevron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2015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4271413" y="0"/>
        <a:ext cx="925359" cy="553998"/>
      </dsp:txXfrm>
    </dsp:sp>
    <dsp:sp modelId="{827C743E-6DF3-427D-A6C8-40A646330BD1}">
      <dsp:nvSpPr>
        <dsp:cNvPr id="0" name=""/>
        <dsp:cNvSpPr/>
      </dsp:nvSpPr>
      <dsp:spPr>
        <a:xfrm>
          <a:off x="5325836" y="0"/>
          <a:ext cx="1479357" cy="553998"/>
        </a:xfrm>
        <a:prstGeom prst="chevron">
          <a:avLst/>
        </a:prstGeom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2016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5602835" y="0"/>
        <a:ext cx="925359" cy="553998"/>
      </dsp:txXfrm>
    </dsp:sp>
    <dsp:sp modelId="{24783598-EB46-4C1A-A478-4084C93755B9}">
      <dsp:nvSpPr>
        <dsp:cNvPr id="0" name=""/>
        <dsp:cNvSpPr/>
      </dsp:nvSpPr>
      <dsp:spPr>
        <a:xfrm>
          <a:off x="6657258" y="0"/>
          <a:ext cx="1479357" cy="553998"/>
        </a:xfrm>
        <a:prstGeom prst="chevron">
          <a:avLst/>
        </a:prstGeom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2017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6934257" y="0"/>
        <a:ext cx="925359" cy="553998"/>
      </dsp:txXfrm>
    </dsp:sp>
    <dsp:sp modelId="{025CA81D-9F24-4C8A-A439-225BA4829068}">
      <dsp:nvSpPr>
        <dsp:cNvPr id="0" name=""/>
        <dsp:cNvSpPr/>
      </dsp:nvSpPr>
      <dsp:spPr>
        <a:xfrm>
          <a:off x="7988680" y="0"/>
          <a:ext cx="1479357" cy="553998"/>
        </a:xfrm>
        <a:prstGeom prst="chevron">
          <a:avLst/>
        </a:prstGeom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</a:rPr>
            <a:t>2018</a:t>
          </a:r>
          <a:endParaRPr lang="es-MX" sz="2200" b="1" kern="1200" dirty="0">
            <a:solidFill>
              <a:srgbClr val="FFFFFF"/>
            </a:solidFill>
          </a:endParaRPr>
        </a:p>
      </dsp:txBody>
      <dsp:txXfrm>
        <a:off x="8265679" y="0"/>
        <a:ext cx="925359" cy="553998"/>
      </dsp:txXfrm>
    </dsp:sp>
    <dsp:sp modelId="{4A4778DC-08AB-4E1E-B037-143C3514B7BF}">
      <dsp:nvSpPr>
        <dsp:cNvPr id="0" name=""/>
        <dsp:cNvSpPr/>
      </dsp:nvSpPr>
      <dsp:spPr>
        <a:xfrm>
          <a:off x="9320102" y="0"/>
          <a:ext cx="1479357" cy="553998"/>
        </a:xfrm>
        <a:prstGeom prst="chevron">
          <a:avLst/>
        </a:prstGeom>
        <a:solidFill>
          <a:srgbClr val="0D017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2019</a:t>
          </a:r>
          <a:endParaRPr lang="es-MX" sz="2200" b="1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>
        <a:off x="9597101" y="0"/>
        <a:ext cx="925359" cy="553998"/>
      </dsp:txXfrm>
    </dsp:sp>
    <dsp:sp modelId="{0554E7F0-4D30-415E-A88D-64B435A31A91}">
      <dsp:nvSpPr>
        <dsp:cNvPr id="0" name=""/>
        <dsp:cNvSpPr/>
      </dsp:nvSpPr>
      <dsp:spPr>
        <a:xfrm>
          <a:off x="10651524" y="0"/>
          <a:ext cx="1479357" cy="55399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4B22F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>
              <a:solidFill>
                <a:srgbClr val="4B22F4"/>
              </a:solidFill>
            </a:rPr>
            <a:t>2020</a:t>
          </a:r>
          <a:endParaRPr lang="es-MX" sz="2200" b="1" kern="1200" dirty="0">
            <a:solidFill>
              <a:srgbClr val="4B22F4"/>
            </a:solidFill>
          </a:endParaRPr>
        </a:p>
      </dsp:txBody>
      <dsp:txXfrm>
        <a:off x="10928523" y="0"/>
        <a:ext cx="925359" cy="553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d7eb645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ed7eb645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30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creativecommons.org/licenses/by-sa/3.0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hyperlink" Target="https://en.wikiversity.org/wiki/Python_Concept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2F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31995" y="3307387"/>
            <a:ext cx="11401892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Productividad de Acarreo</a:t>
            </a:r>
            <a:endParaRPr sz="6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Camiones Mineros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5655525" y="4722365"/>
            <a:ext cx="1906200" cy="0"/>
          </a:xfrm>
          <a:prstGeom prst="straightConnector1">
            <a:avLst/>
          </a:prstGeom>
          <a:noFill/>
          <a:ln w="28575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4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Módulo: Data Analysis</a:t>
            </a:r>
            <a:endParaRPr sz="29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2039" y="6850732"/>
            <a:ext cx="1541818" cy="8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298678" y="4648152"/>
            <a:ext cx="28968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21A67-3D4A-4E1B-B673-C0505C43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21595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Nuevo estándar de velocidades 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sp>
        <p:nvSpPr>
          <p:cNvPr id="64" name="Google Shape;210;p26">
            <a:extLst>
              <a:ext uri="{FF2B5EF4-FFF2-40B4-BE49-F238E27FC236}">
                <a16:creationId xmlns:a16="http://schemas.microsoft.com/office/drawing/2014/main" id="{47EAE99E-5126-4965-9B2E-56C4B9B46FD8}"/>
              </a:ext>
            </a:extLst>
          </p:cNvPr>
          <p:cNvSpPr txBox="1"/>
          <p:nvPr/>
        </p:nvSpPr>
        <p:spPr>
          <a:xfrm>
            <a:off x="269474" y="1117818"/>
            <a:ext cx="12658644" cy="9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203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Beneficios de contar con las velocidades en tiempo real:</a:t>
            </a:r>
          </a:p>
          <a:p>
            <a:pPr marL="203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</a:pPr>
            <a:endParaRPr lang="es-ES" sz="20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" name="Google Shape;174;p22">
            <a:extLst>
              <a:ext uri="{FF2B5EF4-FFF2-40B4-BE49-F238E27FC236}">
                <a16:creationId xmlns:a16="http://schemas.microsoft.com/office/drawing/2014/main" id="{D928C884-A55C-4417-87ED-C5B455DA4F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67;p22">
            <a:extLst>
              <a:ext uri="{FF2B5EF4-FFF2-40B4-BE49-F238E27FC236}">
                <a16:creationId xmlns:a16="http://schemas.microsoft.com/office/drawing/2014/main" id="{AF446444-B2A9-46CA-A5F8-3882F8C2CFCE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68;p22">
            <a:extLst>
              <a:ext uri="{FF2B5EF4-FFF2-40B4-BE49-F238E27FC236}">
                <a16:creationId xmlns:a16="http://schemas.microsoft.com/office/drawing/2014/main" id="{E6F34E14-2F17-4DCF-9DDB-C1714999C52A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170;p22">
            <a:extLst>
              <a:ext uri="{FF2B5EF4-FFF2-40B4-BE49-F238E27FC236}">
                <a16:creationId xmlns:a16="http://schemas.microsoft.com/office/drawing/2014/main" id="{EE21B0D2-64DC-4C56-9EE5-7ABD19A1B102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" name="Google Shape;175;p22">
            <a:extLst>
              <a:ext uri="{FF2B5EF4-FFF2-40B4-BE49-F238E27FC236}">
                <a16:creationId xmlns:a16="http://schemas.microsoft.com/office/drawing/2014/main" id="{D3F46FAE-F318-48A5-993E-88CA5AE5A1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0;p26">
            <a:extLst>
              <a:ext uri="{FF2B5EF4-FFF2-40B4-BE49-F238E27FC236}">
                <a16:creationId xmlns:a16="http://schemas.microsoft.com/office/drawing/2014/main" id="{E7BD05CA-7562-474D-B602-0E823AB2416D}"/>
              </a:ext>
            </a:extLst>
          </p:cNvPr>
          <p:cNvSpPr txBox="1"/>
          <p:nvPr/>
        </p:nvSpPr>
        <p:spPr>
          <a:xfrm>
            <a:off x="1101144" y="1626971"/>
            <a:ext cx="12658644" cy="9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Actualizar el estándar de velocidades para realizar proyecciones de productividad.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Detectar cuellos de botella en tiros de acarreo.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Apoyar en la gestión diaria para la toma de decisiones oportuna.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1D4292-D187-48C3-9392-80078A13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864" y="3252965"/>
            <a:ext cx="11413285" cy="2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2CC60F-A56F-4FEA-B935-6358E274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152" y="1014088"/>
            <a:ext cx="8629692" cy="58934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521A67-3D4A-4E1B-B673-C0505C43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21595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Conclusión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pic>
        <p:nvPicPr>
          <p:cNvPr id="30" name="Google Shape;174;p22">
            <a:extLst>
              <a:ext uri="{FF2B5EF4-FFF2-40B4-BE49-F238E27FC236}">
                <a16:creationId xmlns:a16="http://schemas.microsoft.com/office/drawing/2014/main" id="{D928C884-A55C-4417-87ED-C5B455DA4F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67;p22">
            <a:extLst>
              <a:ext uri="{FF2B5EF4-FFF2-40B4-BE49-F238E27FC236}">
                <a16:creationId xmlns:a16="http://schemas.microsoft.com/office/drawing/2014/main" id="{AF446444-B2A9-46CA-A5F8-3882F8C2CFCE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68;p22">
            <a:extLst>
              <a:ext uri="{FF2B5EF4-FFF2-40B4-BE49-F238E27FC236}">
                <a16:creationId xmlns:a16="http://schemas.microsoft.com/office/drawing/2014/main" id="{E6F34E14-2F17-4DCF-9DDB-C1714999C52A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170;p22">
            <a:extLst>
              <a:ext uri="{FF2B5EF4-FFF2-40B4-BE49-F238E27FC236}">
                <a16:creationId xmlns:a16="http://schemas.microsoft.com/office/drawing/2014/main" id="{EE21B0D2-64DC-4C56-9EE5-7ABD19A1B102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" name="Google Shape;175;p22">
            <a:extLst>
              <a:ext uri="{FF2B5EF4-FFF2-40B4-BE49-F238E27FC236}">
                <a16:creationId xmlns:a16="http://schemas.microsoft.com/office/drawing/2014/main" id="{D3F46FAE-F318-48A5-993E-88CA5AE5A1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31E730D-CFB1-4FB7-8421-1C8507A42398}"/>
              </a:ext>
            </a:extLst>
          </p:cNvPr>
          <p:cNvSpPr txBox="1"/>
          <p:nvPr/>
        </p:nvSpPr>
        <p:spPr>
          <a:xfrm>
            <a:off x="-51883" y="2594899"/>
            <a:ext cx="4853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 panose="020B0604020202020204" charset="0"/>
              </a:rPr>
              <a:t>Contando con el procesamiento de la base de datos cruda, es posible llevar un seguimiento diario del desempeño de los equipos ayudando a la toma de decisiones.</a:t>
            </a:r>
            <a:endParaRPr lang="es-MX" sz="2000" dirty="0">
              <a:solidFill>
                <a:schemeClr val="tx1"/>
              </a:solidFill>
              <a:latin typeface="Montserrat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8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Tema / Separador</a:t>
            </a:r>
            <a:endParaRPr sz="6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F6A6E4-15D2-4A28-8FC4-BEC4081B1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4590"/>
            <a:ext cx="14102077" cy="79444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C141CB-5E27-428E-BAEC-70EB6FA09D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2099" y1="20833" x2="63704" y2="22149"/>
                        <a14:foregroundMark x1="73333" y1="19737" x2="75309" y2="19737"/>
                        <a14:foregroundMark x1="80864" y1="22807" x2="77778" y2="24123"/>
                        <a14:foregroundMark x1="81975" y1="24561" x2="80370" y2="23246"/>
                        <a14:foregroundMark x1="85062" y1="36184" x2="68765" y2="38816"/>
                        <a14:foregroundMark x1="83333" y1="40351" x2="86049" y2="36404"/>
                        <a14:foregroundMark x1="86049" y1="36184" x2="83210" y2="38816"/>
                        <a14:foregroundMark x1="40864" y1="26754" x2="36049" y2="27632"/>
                        <a14:foregroundMark x1="37778" y1="37939" x2="40617" y2="43860"/>
                        <a14:foregroundMark x1="47160" y1="43640" x2="46296" y2="39254"/>
                        <a14:foregroundMark x1="43704" y1="47807" x2="42963" y2="44298"/>
                        <a14:foregroundMark x1="76543" y1="41447" x2="83580" y2="40351"/>
                        <a14:foregroundMark x1="83580" y1="40351" x2="86049" y2="36184"/>
                        <a14:foregroundMark x1="86049" y1="36404" x2="83704" y2="39035"/>
                        <a14:foregroundMark x1="86049" y1="39035" x2="87160" y2="39254"/>
                        <a14:foregroundMark x1="86667" y1="39474" x2="83457" y2="40132"/>
                        <a14:foregroundMark x1="85062" y1="40132" x2="86049" y2="36184"/>
                        <a14:backgroundMark x1="31728" y1="44518" x2="34568" y2="65351"/>
                        <a14:backgroundMark x1="34568" y1="65351" x2="40370" y2="77851"/>
                        <a14:backgroundMark x1="40370" y1="77851" x2="47407" y2="77632"/>
                        <a14:backgroundMark x1="47407" y1="77632" x2="57407" y2="59868"/>
                        <a14:backgroundMark x1="57407" y1="59868" x2="59012" y2="55263"/>
                      </a14:backgroundRemoval>
                    </a14:imgEffect>
                  </a14:imgLayer>
                </a14:imgProps>
              </a:ext>
            </a:extLst>
          </a:blip>
          <a:srcRect l="20898" r="11385" b="32807"/>
          <a:stretch/>
        </p:blipFill>
        <p:spPr>
          <a:xfrm>
            <a:off x="11238693" y="1628544"/>
            <a:ext cx="2249074" cy="1256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013483C-B087-499E-B418-DD24C6EE46BD}"/>
              </a:ext>
            </a:extLst>
          </p:cNvPr>
          <p:cNvGrpSpPr/>
          <p:nvPr/>
        </p:nvGrpSpPr>
        <p:grpSpPr>
          <a:xfrm rot="538708">
            <a:off x="3234239" y="5179947"/>
            <a:ext cx="1432120" cy="778916"/>
            <a:chOff x="814908" y="5117903"/>
            <a:chExt cx="1432120" cy="77891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7E3BB1C5-BD11-4299-9108-884EB4E0A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842" t="20757" r="14165" b="14222"/>
            <a:stretch/>
          </p:blipFill>
          <p:spPr>
            <a:xfrm>
              <a:off x="814908" y="5117903"/>
              <a:ext cx="1432120" cy="765581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6EFC096-531C-4952-B060-BDD2F993F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50318" t="48008" r="27522" b="14223"/>
            <a:stretch/>
          </p:blipFill>
          <p:spPr>
            <a:xfrm>
              <a:off x="930673" y="5452110"/>
              <a:ext cx="459978" cy="444709"/>
            </a:xfrm>
            <a:prstGeom prst="rect">
              <a:avLst/>
            </a:pr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95988401-98A8-4C75-ADD4-64F874048A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42" t="20757" r="14165" b="14222"/>
          <a:stretch/>
        </p:blipFill>
        <p:spPr>
          <a:xfrm rot="662212">
            <a:off x="6970449" y="3190040"/>
            <a:ext cx="1432120" cy="765581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B3FF4D1-5656-40EE-944A-02CFD93CF138}"/>
              </a:ext>
            </a:extLst>
          </p:cNvPr>
          <p:cNvCxnSpPr>
            <a:cxnSpLocks/>
          </p:cNvCxnSpPr>
          <p:nvPr/>
        </p:nvCxnSpPr>
        <p:spPr>
          <a:xfrm flipH="1">
            <a:off x="4830631" y="2592616"/>
            <a:ext cx="6910199" cy="297020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75B813D-D7D3-4B4D-99B2-FD20FE4CD8EF}"/>
              </a:ext>
            </a:extLst>
          </p:cNvPr>
          <p:cNvCxnSpPr>
            <a:cxnSpLocks/>
          </p:cNvCxnSpPr>
          <p:nvPr/>
        </p:nvCxnSpPr>
        <p:spPr>
          <a:xfrm flipH="1">
            <a:off x="8280354" y="2546760"/>
            <a:ext cx="3428946" cy="744637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10;p26">
            <a:extLst>
              <a:ext uri="{FF2B5EF4-FFF2-40B4-BE49-F238E27FC236}">
                <a16:creationId xmlns:a16="http://schemas.microsoft.com/office/drawing/2014/main" id="{CF67C747-53F3-4941-8170-56A71C816303}"/>
              </a:ext>
            </a:extLst>
          </p:cNvPr>
          <p:cNvSpPr txBox="1"/>
          <p:nvPr/>
        </p:nvSpPr>
        <p:spPr>
          <a:xfrm>
            <a:off x="113836" y="1154595"/>
            <a:ext cx="12658644" cy="126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MX" sz="26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Utilizando datos recopilados mediante GPS por el sistema de gestión de flotas. Determinar la velocidad de los camiones mineros.</a:t>
            </a:r>
            <a:endParaRPr sz="2600" b="0" i="0" u="none" strike="noStrike" cap="none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8777B957-383D-4A21-9BC4-CAA5996C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54358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chemeClr val="bg1"/>
                </a:solidFill>
                <a:latin typeface="Montserrat"/>
              </a:rPr>
              <a:t>Objetivo</a:t>
            </a:r>
            <a:endParaRPr lang="es-MX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25" name="Google Shape;168;p22">
            <a:extLst>
              <a:ext uri="{FF2B5EF4-FFF2-40B4-BE49-F238E27FC236}">
                <a16:creationId xmlns:a16="http://schemas.microsoft.com/office/drawing/2014/main" id="{AA2BFBEB-FF26-4C03-892D-DADA138BD348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70;p22">
            <a:extLst>
              <a:ext uri="{FF2B5EF4-FFF2-40B4-BE49-F238E27FC236}">
                <a16:creationId xmlns:a16="http://schemas.microsoft.com/office/drawing/2014/main" id="{1351BB14-C4C9-4992-B2FE-1F3556F27977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" name="Google Shape;167;p22">
            <a:extLst>
              <a:ext uri="{FF2B5EF4-FFF2-40B4-BE49-F238E27FC236}">
                <a16:creationId xmlns:a16="http://schemas.microsoft.com/office/drawing/2014/main" id="{D337DD30-3E71-4020-BC67-4FEE1AF4A439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21A67-3D4A-4E1B-B673-C0505C43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15869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Antecedentes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0C1807D-0A5C-442E-B1D3-1D19AF174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212099"/>
              </p:ext>
            </p:extLst>
          </p:nvPr>
        </p:nvGraphicFramePr>
        <p:xfrm>
          <a:off x="1613694" y="6318395"/>
          <a:ext cx="12131030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ipse 5">
            <a:extLst>
              <a:ext uri="{FF2B5EF4-FFF2-40B4-BE49-F238E27FC236}">
                <a16:creationId xmlns:a16="http://schemas.microsoft.com/office/drawing/2014/main" id="{C4A0D2BD-6A0B-49DA-B477-03143D6386A7}"/>
              </a:ext>
            </a:extLst>
          </p:cNvPr>
          <p:cNvSpPr/>
          <p:nvPr/>
        </p:nvSpPr>
        <p:spPr>
          <a:xfrm>
            <a:off x="1805979" y="621039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rgbClr val="4B2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B0E661A-B59D-4367-8836-110A6FF0E85A}"/>
              </a:ext>
            </a:extLst>
          </p:cNvPr>
          <p:cNvCxnSpPr>
            <a:cxnSpLocks/>
          </p:cNvCxnSpPr>
          <p:nvPr/>
        </p:nvCxnSpPr>
        <p:spPr>
          <a:xfrm flipV="1">
            <a:off x="1913979" y="5634395"/>
            <a:ext cx="0" cy="576000"/>
          </a:xfrm>
          <a:prstGeom prst="line">
            <a:avLst/>
          </a:prstGeom>
          <a:ln w="19050">
            <a:solidFill>
              <a:srgbClr val="4B22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EEB02C4F-435B-4496-BB5E-85B83EFBC019}"/>
              </a:ext>
            </a:extLst>
          </p:cNvPr>
          <p:cNvSpPr/>
          <p:nvPr/>
        </p:nvSpPr>
        <p:spPr>
          <a:xfrm>
            <a:off x="1566537" y="4916488"/>
            <a:ext cx="720000" cy="720000"/>
          </a:xfrm>
          <a:prstGeom prst="ellipse">
            <a:avLst/>
          </a:prstGeom>
          <a:solidFill>
            <a:srgbClr val="4B22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59028D6-6C26-4849-831F-FBD318A416B5}"/>
              </a:ext>
            </a:extLst>
          </p:cNvPr>
          <p:cNvSpPr txBox="1"/>
          <p:nvPr/>
        </p:nvSpPr>
        <p:spPr>
          <a:xfrm>
            <a:off x="999279" y="4100471"/>
            <a:ext cx="1854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Montserrat" panose="020B0604020202020204" charset="0"/>
              </a:rPr>
              <a:t>Muestreo manual de velocidades</a:t>
            </a:r>
            <a:endParaRPr lang="es-MX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33" name="Gráfico 32" descr="Cronómetro">
            <a:extLst>
              <a:ext uri="{FF2B5EF4-FFF2-40B4-BE49-F238E27FC236}">
                <a16:creationId xmlns:a16="http://schemas.microsoft.com/office/drawing/2014/main" id="{85946552-16DB-4BF1-8ECD-2AC7D6831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537" y="4931468"/>
            <a:ext cx="648000" cy="648000"/>
          </a:xfrm>
          <a:prstGeom prst="rect">
            <a:avLst/>
          </a:prstGeom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678B9CD9-7132-4964-9C59-4D6D01060415}"/>
              </a:ext>
            </a:extLst>
          </p:cNvPr>
          <p:cNvSpPr/>
          <p:nvPr/>
        </p:nvSpPr>
        <p:spPr>
          <a:xfrm>
            <a:off x="4491372" y="621039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rgbClr val="4B2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B75C0A7-738B-40FE-8939-9207274C4290}"/>
              </a:ext>
            </a:extLst>
          </p:cNvPr>
          <p:cNvCxnSpPr>
            <a:cxnSpLocks/>
          </p:cNvCxnSpPr>
          <p:nvPr/>
        </p:nvCxnSpPr>
        <p:spPr>
          <a:xfrm flipV="1">
            <a:off x="4599372" y="5634395"/>
            <a:ext cx="0" cy="576000"/>
          </a:xfrm>
          <a:prstGeom prst="line">
            <a:avLst/>
          </a:prstGeom>
          <a:ln w="19050">
            <a:solidFill>
              <a:srgbClr val="4B22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EA2145CE-3B1D-4D35-A433-2EFE92DD3578}"/>
              </a:ext>
            </a:extLst>
          </p:cNvPr>
          <p:cNvSpPr/>
          <p:nvPr/>
        </p:nvSpPr>
        <p:spPr>
          <a:xfrm>
            <a:off x="4251930" y="4916488"/>
            <a:ext cx="720000" cy="720000"/>
          </a:xfrm>
          <a:prstGeom prst="ellipse">
            <a:avLst/>
          </a:prstGeom>
          <a:solidFill>
            <a:srgbClr val="4B22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4C160A7-0214-4591-9259-0E49EE00DB10}"/>
              </a:ext>
            </a:extLst>
          </p:cNvPr>
          <p:cNvSpPr txBox="1"/>
          <p:nvPr/>
        </p:nvSpPr>
        <p:spPr>
          <a:xfrm>
            <a:off x="3671801" y="4083858"/>
            <a:ext cx="1854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Montserrat" panose="020B0604020202020204" charset="0"/>
              </a:rPr>
              <a:t>Muestreo manual de velocidades </a:t>
            </a:r>
            <a:endParaRPr lang="es-MX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2" name="Gráfico 41" descr="Cronómetro">
            <a:extLst>
              <a:ext uri="{FF2B5EF4-FFF2-40B4-BE49-F238E27FC236}">
                <a16:creationId xmlns:a16="http://schemas.microsoft.com/office/drawing/2014/main" id="{96CBADC2-223F-4F60-9B28-D1A48C840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7930" y="4931468"/>
            <a:ext cx="648000" cy="648000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E46DBBA6-4F3E-4104-AA47-EC5392F9A0D8}"/>
              </a:ext>
            </a:extLst>
          </p:cNvPr>
          <p:cNvSpPr/>
          <p:nvPr/>
        </p:nvSpPr>
        <p:spPr>
          <a:xfrm>
            <a:off x="7128207" y="622537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rgbClr val="0D01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AE380C1-57E7-48A1-B1B0-97E33690CAAA}"/>
              </a:ext>
            </a:extLst>
          </p:cNvPr>
          <p:cNvCxnSpPr>
            <a:cxnSpLocks/>
          </p:cNvCxnSpPr>
          <p:nvPr/>
        </p:nvCxnSpPr>
        <p:spPr>
          <a:xfrm flipV="1">
            <a:off x="7236207" y="5649375"/>
            <a:ext cx="0" cy="576000"/>
          </a:xfrm>
          <a:prstGeom prst="line">
            <a:avLst/>
          </a:prstGeom>
          <a:ln w="19050">
            <a:solidFill>
              <a:srgbClr val="0D01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5171699E-E76F-4007-A305-BE55E5C78B8D}"/>
              </a:ext>
            </a:extLst>
          </p:cNvPr>
          <p:cNvSpPr/>
          <p:nvPr/>
        </p:nvSpPr>
        <p:spPr>
          <a:xfrm>
            <a:off x="6888765" y="4931468"/>
            <a:ext cx="720000" cy="720000"/>
          </a:xfrm>
          <a:prstGeom prst="ellipse">
            <a:avLst/>
          </a:prstGeom>
          <a:solidFill>
            <a:srgbClr val="0D01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9276724-115B-457F-89FB-4FE939ED31C7}"/>
              </a:ext>
            </a:extLst>
          </p:cNvPr>
          <p:cNvSpPr txBox="1"/>
          <p:nvPr/>
        </p:nvSpPr>
        <p:spPr>
          <a:xfrm>
            <a:off x="6280313" y="4206970"/>
            <a:ext cx="18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Montserrat" panose="020B0604020202020204" charset="0"/>
              </a:rPr>
              <a:t>Adquisición del sistema GPS</a:t>
            </a:r>
            <a:endParaRPr lang="es-MX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8" name="Gráfico 47" descr="Satélite">
            <a:extLst>
              <a:ext uri="{FF2B5EF4-FFF2-40B4-BE49-F238E27FC236}">
                <a16:creationId xmlns:a16="http://schemas.microsoft.com/office/drawing/2014/main" id="{64600BE9-DEC1-4EFD-8D40-9A2D4E4FD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3322" y="4978596"/>
            <a:ext cx="576000" cy="576000"/>
          </a:xfrm>
          <a:prstGeom prst="rect">
            <a:avLst/>
          </a:prstGeom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25741B67-448B-412A-843B-BE04BAD03052}"/>
              </a:ext>
            </a:extLst>
          </p:cNvPr>
          <p:cNvSpPr/>
          <p:nvPr/>
        </p:nvSpPr>
        <p:spPr>
          <a:xfrm>
            <a:off x="12525333" y="6213997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rgbClr val="4B2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7082C556-ADA1-4843-A95C-0008D54754AC}"/>
              </a:ext>
            </a:extLst>
          </p:cNvPr>
          <p:cNvCxnSpPr>
            <a:cxnSpLocks/>
          </p:cNvCxnSpPr>
          <p:nvPr/>
        </p:nvCxnSpPr>
        <p:spPr>
          <a:xfrm flipV="1">
            <a:off x="12633333" y="5637997"/>
            <a:ext cx="0" cy="576000"/>
          </a:xfrm>
          <a:prstGeom prst="line">
            <a:avLst/>
          </a:prstGeom>
          <a:ln w="19050">
            <a:solidFill>
              <a:srgbClr val="4B22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35299B2E-990F-4BBC-9ED4-59E0F1302E1A}"/>
              </a:ext>
            </a:extLst>
          </p:cNvPr>
          <p:cNvSpPr/>
          <p:nvPr/>
        </p:nvSpPr>
        <p:spPr>
          <a:xfrm>
            <a:off x="12285891" y="4920090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rgbClr val="4B2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F7EA1A5-EC29-4453-8D3E-AD372BA0D11B}"/>
              </a:ext>
            </a:extLst>
          </p:cNvPr>
          <p:cNvSpPr txBox="1"/>
          <p:nvPr/>
        </p:nvSpPr>
        <p:spPr>
          <a:xfrm>
            <a:off x="11612202" y="3960812"/>
            <a:ext cx="1854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Montserrat" panose="020B0604020202020204" charset="0"/>
              </a:rPr>
              <a:t>Procesamiento de velocidades en Tiempo Real</a:t>
            </a:r>
            <a:endParaRPr lang="es-MX" sz="16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55" name="Imagen 54" descr="Icono&#10;&#10;Descripción generada automáticamente">
            <a:extLst>
              <a:ext uri="{FF2B5EF4-FFF2-40B4-BE49-F238E27FC236}">
                <a16:creationId xmlns:a16="http://schemas.microsoft.com/office/drawing/2014/main" id="{FA3046FE-6207-4BE3-BD8D-CDC009BFDA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2385550" y="5014596"/>
            <a:ext cx="540000" cy="5400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D9DDA4D8-8049-4BF6-9FB7-BFD0DFFCE0C9}"/>
              </a:ext>
            </a:extLst>
          </p:cNvPr>
          <p:cNvSpPr txBox="1"/>
          <p:nvPr/>
        </p:nvSpPr>
        <p:spPr>
          <a:xfrm>
            <a:off x="12438102" y="13135187"/>
            <a:ext cx="54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12" tooltip="https://en.wikiversity.org/wiki/Python_Concepts"/>
              </a:rPr>
              <a:t>Esta foto</a:t>
            </a:r>
            <a:r>
              <a:rPr lang="es-MX" sz="900"/>
              <a:t> de Autor desconocido está bajo licencia </a:t>
            </a:r>
            <a:r>
              <a:rPr lang="es-MX" sz="900">
                <a:hlinkClick r:id="rId13" tooltip="https://creativecommons.org/licenses/by-sa/3.0/"/>
              </a:rPr>
              <a:t>CC BY-SA</a:t>
            </a:r>
            <a:endParaRPr lang="es-MX" sz="90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4977240-B099-47DE-B9B9-3E6D79D63026}"/>
              </a:ext>
            </a:extLst>
          </p:cNvPr>
          <p:cNvSpPr txBox="1"/>
          <p:nvPr/>
        </p:nvSpPr>
        <p:spPr>
          <a:xfrm>
            <a:off x="7993881" y="5553739"/>
            <a:ext cx="425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sz="1200" b="1" dirty="0">
                <a:solidFill>
                  <a:schemeClr val="tx1"/>
                </a:solidFill>
                <a:latin typeface="Montserrat" panose="020B0604020202020204" charset="0"/>
              </a:rPr>
              <a:t>El sistema no procesa por tipo de pendiente.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s-ES" sz="1200" b="1" dirty="0">
                <a:solidFill>
                  <a:schemeClr val="tx1"/>
                </a:solidFill>
                <a:latin typeface="Montserrat" panose="020B0604020202020204" charset="0"/>
              </a:rPr>
              <a:t>Base de Datos con millones de datos.</a:t>
            </a:r>
            <a:endParaRPr lang="es-MX" sz="12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879C060-1A91-4910-B66C-026063A444E1}"/>
              </a:ext>
            </a:extLst>
          </p:cNvPr>
          <p:cNvCxnSpPr>
            <a:cxnSpLocks/>
          </p:cNvCxnSpPr>
          <p:nvPr/>
        </p:nvCxnSpPr>
        <p:spPr>
          <a:xfrm flipH="1">
            <a:off x="7549322" y="6069404"/>
            <a:ext cx="4337878" cy="10450"/>
          </a:xfrm>
          <a:prstGeom prst="line">
            <a:avLst/>
          </a:prstGeom>
          <a:ln w="28575">
            <a:solidFill>
              <a:srgbClr val="0D017F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10;p26">
            <a:extLst>
              <a:ext uri="{FF2B5EF4-FFF2-40B4-BE49-F238E27FC236}">
                <a16:creationId xmlns:a16="http://schemas.microsoft.com/office/drawing/2014/main" id="{47EAE99E-5126-4965-9B2E-56C4B9B46FD8}"/>
              </a:ext>
            </a:extLst>
          </p:cNvPr>
          <p:cNvSpPr txBox="1"/>
          <p:nvPr/>
        </p:nvSpPr>
        <p:spPr>
          <a:xfrm>
            <a:off x="462619" y="1764795"/>
            <a:ext cx="13106235" cy="1529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Históricamente se realizaban muestreos cada 2 años para obtener un estándar de velocidades.</a:t>
            </a:r>
          </a:p>
          <a:p>
            <a:pPr marL="203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</a:pPr>
            <a:endParaRPr lang="es-ES" sz="20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b="0" i="0" u="none" strike="noStrike" cap="none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pesar de la adquisición del sistema GPS, resulta complicado obtener las velocidades acorde con los requerimientos la empresa. </a:t>
            </a:r>
            <a:endParaRPr sz="2000" b="0" i="1" u="none" strike="noStrike" cap="none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7" name="Google Shape;168;p22">
            <a:extLst>
              <a:ext uri="{FF2B5EF4-FFF2-40B4-BE49-F238E27FC236}">
                <a16:creationId xmlns:a16="http://schemas.microsoft.com/office/drawing/2014/main" id="{AFBA1A1C-24B5-401D-BB0C-3AA81663ADAB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170;p22">
            <a:extLst>
              <a:ext uri="{FF2B5EF4-FFF2-40B4-BE49-F238E27FC236}">
                <a16:creationId xmlns:a16="http://schemas.microsoft.com/office/drawing/2014/main" id="{371A6A76-FA92-4151-A56A-70160E309E21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175;p22">
            <a:extLst>
              <a:ext uri="{FF2B5EF4-FFF2-40B4-BE49-F238E27FC236}">
                <a16:creationId xmlns:a16="http://schemas.microsoft.com/office/drawing/2014/main" id="{A5478491-696E-44E0-9C12-A489EDB1EA3F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167;p22">
            <a:extLst>
              <a:ext uri="{FF2B5EF4-FFF2-40B4-BE49-F238E27FC236}">
                <a16:creationId xmlns:a16="http://schemas.microsoft.com/office/drawing/2014/main" id="{A919F532-574B-4263-A212-46F16539185C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176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>
            <a:extLst>
              <a:ext uri="{FF2B5EF4-FFF2-40B4-BE49-F238E27FC236}">
                <a16:creationId xmlns:a16="http://schemas.microsoft.com/office/drawing/2014/main" id="{A698D7F9-02E4-4C6A-A861-8E50FCE02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7" b="49140"/>
          <a:stretch/>
        </p:blipFill>
        <p:spPr bwMode="auto">
          <a:xfrm>
            <a:off x="1094534" y="2044630"/>
            <a:ext cx="12093756" cy="332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ángulo 65">
            <a:extLst>
              <a:ext uri="{FF2B5EF4-FFF2-40B4-BE49-F238E27FC236}">
                <a16:creationId xmlns:a16="http://schemas.microsoft.com/office/drawing/2014/main" id="{68092848-DE6E-4983-836D-209F585F9BE3}"/>
              </a:ext>
            </a:extLst>
          </p:cNvPr>
          <p:cNvSpPr/>
          <p:nvPr/>
        </p:nvSpPr>
        <p:spPr>
          <a:xfrm>
            <a:off x="1449127" y="2211958"/>
            <a:ext cx="3500429" cy="365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21A67-3D4A-4E1B-B673-C0505C43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21595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Problemática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sp>
        <p:nvSpPr>
          <p:cNvPr id="64" name="Google Shape;210;p26">
            <a:extLst>
              <a:ext uri="{FF2B5EF4-FFF2-40B4-BE49-F238E27FC236}">
                <a16:creationId xmlns:a16="http://schemas.microsoft.com/office/drawing/2014/main" id="{47EAE99E-5126-4965-9B2E-56C4B9B46FD8}"/>
              </a:ext>
            </a:extLst>
          </p:cNvPr>
          <p:cNvSpPr txBox="1"/>
          <p:nvPr/>
        </p:nvSpPr>
        <p:spPr>
          <a:xfrm>
            <a:off x="385088" y="1508373"/>
            <a:ext cx="12658644" cy="9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base de datos cruda contiene millones de registros, resultando deficiente procesarla mediante SQL o </a:t>
            </a:r>
            <a:r>
              <a:rPr lang="es-ES" sz="2000" dirty="0" err="1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Power</a:t>
            </a: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Pivot</a:t>
            </a: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Excel.</a:t>
            </a:r>
          </a:p>
          <a:p>
            <a:pPr marL="203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</a:pPr>
            <a:endParaRPr lang="es-ES" sz="2000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" name="Google Shape;174;p22">
            <a:extLst>
              <a:ext uri="{FF2B5EF4-FFF2-40B4-BE49-F238E27FC236}">
                <a16:creationId xmlns:a16="http://schemas.microsoft.com/office/drawing/2014/main" id="{D928C884-A55C-4417-87ED-C5B455DA4F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67;p22">
            <a:extLst>
              <a:ext uri="{FF2B5EF4-FFF2-40B4-BE49-F238E27FC236}">
                <a16:creationId xmlns:a16="http://schemas.microsoft.com/office/drawing/2014/main" id="{AF446444-B2A9-46CA-A5F8-3882F8C2CFCE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68;p22">
            <a:extLst>
              <a:ext uri="{FF2B5EF4-FFF2-40B4-BE49-F238E27FC236}">
                <a16:creationId xmlns:a16="http://schemas.microsoft.com/office/drawing/2014/main" id="{E6F34E14-2F17-4DCF-9DDB-C1714999C52A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170;p22">
            <a:extLst>
              <a:ext uri="{FF2B5EF4-FFF2-40B4-BE49-F238E27FC236}">
                <a16:creationId xmlns:a16="http://schemas.microsoft.com/office/drawing/2014/main" id="{EE21B0D2-64DC-4C56-9EE5-7ABD19A1B102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" name="Google Shape;175;p22">
            <a:extLst>
              <a:ext uri="{FF2B5EF4-FFF2-40B4-BE49-F238E27FC236}">
                <a16:creationId xmlns:a16="http://schemas.microsoft.com/office/drawing/2014/main" id="{D3F46FAE-F318-48A5-993E-88CA5AE5A1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10;p26">
            <a:extLst>
              <a:ext uri="{FF2B5EF4-FFF2-40B4-BE49-F238E27FC236}">
                <a16:creationId xmlns:a16="http://schemas.microsoft.com/office/drawing/2014/main" id="{6974451C-4737-45B4-AA95-E87EC3C13F9B}"/>
              </a:ext>
            </a:extLst>
          </p:cNvPr>
          <p:cNvSpPr txBox="1"/>
          <p:nvPr/>
        </p:nvSpPr>
        <p:spPr>
          <a:xfrm>
            <a:off x="5493344" y="5657853"/>
            <a:ext cx="7731463" cy="151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procesamiento consiste en </a:t>
            </a:r>
            <a:r>
              <a:rPr lang="es-ES" sz="2000" b="0" u="none" strike="noStrike" cap="none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agrupar las distancias por tramo y % de pendiente: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endParaRPr lang="es-ES" sz="1000" b="0" u="none" strike="noStrike" cap="none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97050" lvl="3" indent="-533400">
              <a:buClr>
                <a:srgbClr val="6349FC"/>
              </a:buClr>
              <a:buSzPts val="26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s-ES" sz="2000" b="0" u="none" strike="noStrike" cap="none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favor (&lt;4%)</a:t>
            </a:r>
          </a:p>
          <a:p>
            <a:pPr marL="1797050" lvl="3" indent="-533400">
              <a:buClr>
                <a:srgbClr val="6349FC"/>
              </a:buClr>
              <a:buSzPts val="26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s-ES" sz="2000" b="0" u="none" strike="noStrike" cap="none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 contra (&gt;4%)</a:t>
            </a:r>
          </a:p>
          <a:p>
            <a:pPr marL="1797050" lvl="3" indent="-533400">
              <a:buClr>
                <a:srgbClr val="6349FC"/>
              </a:buClr>
              <a:buSzPts val="26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s-ES" sz="2000" b="0" u="none" strike="noStrike" cap="none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 plano (entre -4% y +4%)</a:t>
            </a:r>
            <a:endParaRPr sz="2000" b="0" u="none" strike="noStrike" cap="none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94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;p32">
            <a:extLst>
              <a:ext uri="{FF2B5EF4-FFF2-40B4-BE49-F238E27FC236}">
                <a16:creationId xmlns:a16="http://schemas.microsoft.com/office/drawing/2014/main" id="{1418F6F6-0DFD-44D3-8E47-6DEFF94E7399}"/>
              </a:ext>
            </a:extLst>
          </p:cNvPr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82;p32">
            <a:extLst>
              <a:ext uri="{FF2B5EF4-FFF2-40B4-BE49-F238E27FC236}">
                <a16:creationId xmlns:a16="http://schemas.microsoft.com/office/drawing/2014/main" id="{116B2DF1-37F1-4A28-A5DF-72C2AA48F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3;p32">
            <a:extLst>
              <a:ext uri="{FF2B5EF4-FFF2-40B4-BE49-F238E27FC236}">
                <a16:creationId xmlns:a16="http://schemas.microsoft.com/office/drawing/2014/main" id="{A4A77C3E-A3BC-4B77-B912-35406A8E65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0;p32">
            <a:extLst>
              <a:ext uri="{FF2B5EF4-FFF2-40B4-BE49-F238E27FC236}">
                <a16:creationId xmlns:a16="http://schemas.microsoft.com/office/drawing/2014/main" id="{0C2D2BB6-503C-427B-8A99-F593DFB782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D7B81EB-BEBD-44DE-A632-62CE5AA471C3}"/>
              </a:ext>
            </a:extLst>
          </p:cNvPr>
          <p:cNvSpPr txBox="1">
            <a:spLocks/>
          </p:cNvSpPr>
          <p:nvPr/>
        </p:nvSpPr>
        <p:spPr>
          <a:xfrm>
            <a:off x="515462" y="221595"/>
            <a:ext cx="14091599" cy="882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b="1" dirty="0">
                <a:solidFill>
                  <a:schemeClr val="bg1"/>
                </a:solidFill>
                <a:latin typeface="Montserrat"/>
              </a:rPr>
              <a:t>Consulta SQL</a:t>
            </a:r>
            <a:endParaRPr lang="es-MX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1DB7F0-5654-4247-A80C-45B263A83A40}"/>
              </a:ext>
            </a:extLst>
          </p:cNvPr>
          <p:cNvSpPr txBox="1"/>
          <p:nvPr/>
        </p:nvSpPr>
        <p:spPr>
          <a:xfrm>
            <a:off x="598738" y="2473987"/>
            <a:ext cx="4815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Conectar al servidor local y consultar las base de datos.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/>
              </a:solidFill>
              <a:latin typeface="Montserrat Medium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La consulta en SQL consiste en unir (</a:t>
            </a:r>
            <a:r>
              <a:rPr lang="es-ES" sz="2000" dirty="0" err="1">
                <a:solidFill>
                  <a:schemeClr val="bg1"/>
                </a:solidFill>
                <a:latin typeface="Montserrat Medium" panose="020B0604020202020204" charset="0"/>
              </a:rPr>
              <a:t>Join</a:t>
            </a: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) 5 tablas que contienen diferente tipo de información.</a:t>
            </a:r>
          </a:p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MX" sz="2000" dirty="0">
              <a:solidFill>
                <a:schemeClr val="bg1"/>
              </a:solidFill>
              <a:latin typeface="Montserrat Medium" panose="020B060402020202020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517E3DA-D112-4C4E-9FF6-F34985E71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556" y="805204"/>
            <a:ext cx="62674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;p32">
            <a:extLst>
              <a:ext uri="{FF2B5EF4-FFF2-40B4-BE49-F238E27FC236}">
                <a16:creationId xmlns:a16="http://schemas.microsoft.com/office/drawing/2014/main" id="{1418F6F6-0DFD-44D3-8E47-6DEFF94E7399}"/>
              </a:ext>
            </a:extLst>
          </p:cNvPr>
          <p:cNvSpPr/>
          <p:nvPr/>
        </p:nvSpPr>
        <p:spPr>
          <a:xfrm>
            <a:off x="0" y="0"/>
            <a:ext cx="6012900" cy="79383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E3C87F"/>
              </a:solidFill>
              <a:highlight>
                <a:srgbClr val="FF5D6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82;p32">
            <a:extLst>
              <a:ext uri="{FF2B5EF4-FFF2-40B4-BE49-F238E27FC236}">
                <a16:creationId xmlns:a16="http://schemas.microsoft.com/office/drawing/2014/main" id="{116B2DF1-37F1-4A28-A5DF-72C2AA48F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60969" y="6307537"/>
            <a:ext cx="1854596" cy="98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3;p32">
            <a:extLst>
              <a:ext uri="{FF2B5EF4-FFF2-40B4-BE49-F238E27FC236}">
                <a16:creationId xmlns:a16="http://schemas.microsoft.com/office/drawing/2014/main" id="{A4A77C3E-A3BC-4B77-B912-35406A8E65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184" y="6800813"/>
            <a:ext cx="216535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0;p32">
            <a:extLst>
              <a:ext uri="{FF2B5EF4-FFF2-40B4-BE49-F238E27FC236}">
                <a16:creationId xmlns:a16="http://schemas.microsoft.com/office/drawing/2014/main" id="{0C2D2BB6-503C-427B-8A99-F593DFB782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0737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D7B81EB-BEBD-44DE-A632-62CE5AA471C3}"/>
              </a:ext>
            </a:extLst>
          </p:cNvPr>
          <p:cNvSpPr txBox="1">
            <a:spLocks/>
          </p:cNvSpPr>
          <p:nvPr/>
        </p:nvSpPr>
        <p:spPr>
          <a:xfrm>
            <a:off x="515462" y="221595"/>
            <a:ext cx="14091599" cy="882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b="1" dirty="0">
                <a:solidFill>
                  <a:schemeClr val="bg1"/>
                </a:solidFill>
                <a:latin typeface="Montserrat"/>
              </a:rPr>
              <a:t>Extraer y procesar </a:t>
            </a:r>
          </a:p>
          <a:p>
            <a:r>
              <a:rPr lang="es-ES" sz="4000" b="1" dirty="0">
                <a:solidFill>
                  <a:schemeClr val="bg1"/>
                </a:solidFill>
                <a:latin typeface="Montserrat"/>
              </a:rPr>
              <a:t>los datos</a:t>
            </a:r>
            <a:endParaRPr lang="es-MX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1DB7F0-5654-4247-A80C-45B263A83A40}"/>
              </a:ext>
            </a:extLst>
          </p:cNvPr>
          <p:cNvSpPr txBox="1"/>
          <p:nvPr/>
        </p:nvSpPr>
        <p:spPr>
          <a:xfrm>
            <a:off x="515462" y="2366387"/>
            <a:ext cx="4815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Crear una función que extraiga y agrupe las distancias acorde al tipo de pendiente.</a:t>
            </a:r>
          </a:p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/>
              </a:solidFill>
              <a:latin typeface="Montserrat Medium" panose="020B0604020202020204" charset="0"/>
            </a:endParaRPr>
          </a:p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El resultado de la función se aplica en 3 nuevas columnas.</a:t>
            </a:r>
          </a:p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/>
              </a:solidFill>
              <a:latin typeface="Montserrat Medium" panose="020B0604020202020204" charset="0"/>
            </a:endParaRPr>
          </a:p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Con esto la base de datos se puede procesar </a:t>
            </a:r>
            <a:r>
              <a:rPr lang="es-ES" sz="2000" dirty="0" err="1">
                <a:solidFill>
                  <a:schemeClr val="bg1"/>
                </a:solidFill>
                <a:latin typeface="Montserrat Medium" panose="020B0604020202020204" charset="0"/>
              </a:rPr>
              <a:t>sumarizando</a:t>
            </a:r>
            <a:r>
              <a:rPr lang="es-ES" sz="2000" dirty="0">
                <a:solidFill>
                  <a:schemeClr val="bg1"/>
                </a:solidFill>
                <a:latin typeface="Montserrat Medium" panose="020B0604020202020204" charset="0"/>
              </a:rPr>
              <a:t> a los requerimientos de la empresa.</a:t>
            </a:r>
            <a:endParaRPr lang="es-MX" sz="2000" dirty="0">
              <a:solidFill>
                <a:schemeClr val="bg1"/>
              </a:solidFill>
              <a:latin typeface="Montserrat Medium" panose="020B060402020202020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A5EB35-3AA7-4C67-825B-DF218366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04" y="1689921"/>
            <a:ext cx="7058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21A67-3D4A-4E1B-B673-C0505C43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2" y="221595"/>
            <a:ext cx="14091599" cy="882000"/>
          </a:xfrm>
        </p:spPr>
        <p:txBody>
          <a:bodyPr/>
          <a:lstStyle/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Distribución de velocidades por año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sp>
        <p:nvSpPr>
          <p:cNvPr id="64" name="Google Shape;210;p26">
            <a:extLst>
              <a:ext uri="{FF2B5EF4-FFF2-40B4-BE49-F238E27FC236}">
                <a16:creationId xmlns:a16="http://schemas.microsoft.com/office/drawing/2014/main" id="{47EAE99E-5126-4965-9B2E-56C4B9B46FD8}"/>
              </a:ext>
            </a:extLst>
          </p:cNvPr>
          <p:cNvSpPr txBox="1"/>
          <p:nvPr/>
        </p:nvSpPr>
        <p:spPr>
          <a:xfrm>
            <a:off x="269474" y="1117818"/>
            <a:ext cx="12658644" cy="9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observó que las velocidades disminuyeron drásticamente a partir del año 2019.</a:t>
            </a:r>
          </a:p>
          <a:p>
            <a:pPr marL="7366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49FC"/>
              </a:buClr>
              <a:buSzPts val="2600"/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 disminución guarda relación con cambios de zonas de minado </a:t>
            </a:r>
            <a:r>
              <a:rPr lang="es-ES" sz="2000" b="1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partir de Junio 2019</a:t>
            </a:r>
            <a:r>
              <a:rPr lang="es-ES" sz="2000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lang="es-ES" sz="2000" b="1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" name="Google Shape;174;p22">
            <a:extLst>
              <a:ext uri="{FF2B5EF4-FFF2-40B4-BE49-F238E27FC236}">
                <a16:creationId xmlns:a16="http://schemas.microsoft.com/office/drawing/2014/main" id="{D928C884-A55C-4417-87ED-C5B455DA4F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67;p22">
            <a:extLst>
              <a:ext uri="{FF2B5EF4-FFF2-40B4-BE49-F238E27FC236}">
                <a16:creationId xmlns:a16="http://schemas.microsoft.com/office/drawing/2014/main" id="{AF446444-B2A9-46CA-A5F8-3882F8C2CFCE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68;p22">
            <a:extLst>
              <a:ext uri="{FF2B5EF4-FFF2-40B4-BE49-F238E27FC236}">
                <a16:creationId xmlns:a16="http://schemas.microsoft.com/office/drawing/2014/main" id="{E6F34E14-2F17-4DCF-9DDB-C1714999C52A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170;p22">
            <a:extLst>
              <a:ext uri="{FF2B5EF4-FFF2-40B4-BE49-F238E27FC236}">
                <a16:creationId xmlns:a16="http://schemas.microsoft.com/office/drawing/2014/main" id="{EE21B0D2-64DC-4C56-9EE5-7ABD19A1B102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" name="Google Shape;175;p22">
            <a:extLst>
              <a:ext uri="{FF2B5EF4-FFF2-40B4-BE49-F238E27FC236}">
                <a16:creationId xmlns:a16="http://schemas.microsoft.com/office/drawing/2014/main" id="{D3F46FAE-F318-48A5-993E-88CA5AE5A1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46EAFC-A2D2-4E36-A482-08AE52CBA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91" y="2765776"/>
            <a:ext cx="4305600" cy="313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25C7288-2B1D-40A4-99E7-4CBBF8898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39" y="2214475"/>
            <a:ext cx="8096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D92EB5-C712-4FDD-9119-E5784CDD9AAA}"/>
              </a:ext>
            </a:extLst>
          </p:cNvPr>
          <p:cNvSpPr txBox="1"/>
          <p:nvPr/>
        </p:nvSpPr>
        <p:spPr>
          <a:xfrm>
            <a:off x="9038898" y="2121902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Zoom al año 2019</a:t>
            </a:r>
            <a:endParaRPr lang="es-MX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6BD9D31-5B2C-4A20-87EB-DCD4382A1B62}"/>
              </a:ext>
            </a:extLst>
          </p:cNvPr>
          <p:cNvCxnSpPr>
            <a:cxnSpLocks/>
          </p:cNvCxnSpPr>
          <p:nvPr/>
        </p:nvCxnSpPr>
        <p:spPr>
          <a:xfrm>
            <a:off x="3941379" y="3634933"/>
            <a:ext cx="0" cy="454984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3815DB30-DF26-4B16-B89E-5C32731391A3}"/>
              </a:ext>
            </a:extLst>
          </p:cNvPr>
          <p:cNvSpPr/>
          <p:nvPr/>
        </p:nvSpPr>
        <p:spPr>
          <a:xfrm>
            <a:off x="4120059" y="2303768"/>
            <a:ext cx="2150517" cy="5087007"/>
          </a:xfrm>
          <a:custGeom>
            <a:avLst/>
            <a:gdLst>
              <a:gd name="connsiteX0" fmla="*/ 1954924 w 1954924"/>
              <a:gd name="connsiteY0" fmla="*/ 0 h 5087007"/>
              <a:gd name="connsiteX1" fmla="*/ 1954924 w 1954924"/>
              <a:gd name="connsiteY1" fmla="*/ 5087007 h 5087007"/>
              <a:gd name="connsiteX2" fmla="*/ 0 w 1954924"/>
              <a:gd name="connsiteY2" fmla="*/ 1597572 h 5087007"/>
              <a:gd name="connsiteX3" fmla="*/ 10510 w 1954924"/>
              <a:gd name="connsiteY3" fmla="*/ 1271752 h 5087007"/>
              <a:gd name="connsiteX4" fmla="*/ 1954924 w 1954924"/>
              <a:gd name="connsiteY4" fmla="*/ 0 h 5087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924" h="5087007">
                <a:moveTo>
                  <a:pt x="1954924" y="0"/>
                </a:moveTo>
                <a:lnTo>
                  <a:pt x="1954924" y="5087007"/>
                </a:lnTo>
                <a:lnTo>
                  <a:pt x="0" y="1597572"/>
                </a:lnTo>
                <a:lnTo>
                  <a:pt x="10510" y="1271752"/>
                </a:lnTo>
                <a:lnTo>
                  <a:pt x="1954924" y="0"/>
                </a:lnTo>
                <a:close/>
              </a:path>
            </a:pathLst>
          </a:custGeom>
          <a:solidFill>
            <a:schemeClr val="bg1">
              <a:lumMod val="85000"/>
              <a:alpha val="12157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178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535F26-A403-4E67-9A2A-1DDDBEC0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9" y="531488"/>
            <a:ext cx="58769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6F7F-E662-44D0-BD19-8457D27E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9" y="4227188"/>
            <a:ext cx="5905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67;p22">
            <a:extLst>
              <a:ext uri="{FF2B5EF4-FFF2-40B4-BE49-F238E27FC236}">
                <a16:creationId xmlns:a16="http://schemas.microsoft.com/office/drawing/2014/main" id="{85430731-DB2E-4D4C-87EA-491F6B2B0E70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168;p22">
            <a:extLst>
              <a:ext uri="{FF2B5EF4-FFF2-40B4-BE49-F238E27FC236}">
                <a16:creationId xmlns:a16="http://schemas.microsoft.com/office/drawing/2014/main" id="{D6955BD6-A98B-4224-8B99-AB8ECEC53692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70;p22">
            <a:extLst>
              <a:ext uri="{FF2B5EF4-FFF2-40B4-BE49-F238E27FC236}">
                <a16:creationId xmlns:a16="http://schemas.microsoft.com/office/drawing/2014/main" id="{85C4CC8D-5621-4011-8AF4-F0AADB974057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175;p22">
            <a:extLst>
              <a:ext uri="{FF2B5EF4-FFF2-40B4-BE49-F238E27FC236}">
                <a16:creationId xmlns:a16="http://schemas.microsoft.com/office/drawing/2014/main" id="{2741B97A-90B7-484B-A095-C153907A28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2B680EA-CDC3-4E13-9632-1EDD49C4F79C}"/>
              </a:ext>
            </a:extLst>
          </p:cNvPr>
          <p:cNvSpPr txBox="1">
            <a:spLocks/>
          </p:cNvSpPr>
          <p:nvPr/>
        </p:nvSpPr>
        <p:spPr>
          <a:xfrm>
            <a:off x="515462" y="221595"/>
            <a:ext cx="14091599" cy="882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Caída de velocidad en año 2019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484F31-AB70-498C-9E27-71A715B32843}"/>
              </a:ext>
            </a:extLst>
          </p:cNvPr>
          <p:cNvSpPr txBox="1"/>
          <p:nvPr/>
        </p:nvSpPr>
        <p:spPr>
          <a:xfrm>
            <a:off x="915398" y="2991316"/>
            <a:ext cx="5055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 panose="020B0604020202020204" charset="0"/>
              </a:rPr>
              <a:t>Los cambios en la configuración de fases de minado a partir del 2019, impactan significativamente en la velocidad de acarreo por contar con menores distancias en plano y mayores distancias de subida.</a:t>
            </a:r>
            <a:endParaRPr lang="es-MX" sz="2000" dirty="0">
              <a:solidFill>
                <a:schemeClr val="tx1"/>
              </a:solidFill>
              <a:latin typeface="Montserrat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4B8574F-F232-4733-AB7C-76E1978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62" y="1161275"/>
            <a:ext cx="9259263" cy="61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67;p22">
            <a:extLst>
              <a:ext uri="{FF2B5EF4-FFF2-40B4-BE49-F238E27FC236}">
                <a16:creationId xmlns:a16="http://schemas.microsoft.com/office/drawing/2014/main" id="{85430731-DB2E-4D4C-87EA-491F6B2B0E70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168;p22">
            <a:extLst>
              <a:ext uri="{FF2B5EF4-FFF2-40B4-BE49-F238E27FC236}">
                <a16:creationId xmlns:a16="http://schemas.microsoft.com/office/drawing/2014/main" id="{D6955BD6-A98B-4224-8B99-AB8ECEC53692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4B22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70;p22">
            <a:extLst>
              <a:ext uri="{FF2B5EF4-FFF2-40B4-BE49-F238E27FC236}">
                <a16:creationId xmlns:a16="http://schemas.microsoft.com/office/drawing/2014/main" id="{85C4CC8D-5621-4011-8AF4-F0AADB974057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Day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175;p22">
            <a:extLst>
              <a:ext uri="{FF2B5EF4-FFF2-40B4-BE49-F238E27FC236}">
                <a16:creationId xmlns:a16="http://schemas.microsoft.com/office/drawing/2014/main" id="{2741B97A-90B7-484B-A095-C153907A28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2B680EA-CDC3-4E13-9632-1EDD49C4F79C}"/>
              </a:ext>
            </a:extLst>
          </p:cNvPr>
          <p:cNvSpPr txBox="1">
            <a:spLocks/>
          </p:cNvSpPr>
          <p:nvPr/>
        </p:nvSpPr>
        <p:spPr>
          <a:xfrm>
            <a:off x="515462" y="221595"/>
            <a:ext cx="14091599" cy="882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b="1" dirty="0">
                <a:solidFill>
                  <a:srgbClr val="16181C"/>
                </a:solidFill>
                <a:latin typeface="Montserrat"/>
              </a:rPr>
              <a:t>Distribución de velocidades por año</a:t>
            </a:r>
            <a:endParaRPr lang="es-MX" sz="4000" b="1" dirty="0">
              <a:solidFill>
                <a:srgbClr val="16181C"/>
              </a:solidFill>
              <a:latin typeface="Montserra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484F31-AB70-498C-9E27-71A715B32843}"/>
              </a:ext>
            </a:extLst>
          </p:cNvPr>
          <p:cNvSpPr txBox="1"/>
          <p:nvPr/>
        </p:nvSpPr>
        <p:spPr>
          <a:xfrm>
            <a:off x="0" y="3299092"/>
            <a:ext cx="4853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latin typeface="Montserrat Medium" panose="020B0604020202020204" charset="0"/>
              </a:rPr>
              <a:t>A partir del análisis se actualizó el estándar de velocidades tomando el promedio del acumulado del año 2020.</a:t>
            </a:r>
            <a:endParaRPr lang="es-MX" sz="2000" dirty="0">
              <a:solidFill>
                <a:schemeClr val="tx1"/>
              </a:solidFill>
              <a:latin typeface="Montserrat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751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475</Words>
  <Application>Microsoft Office PowerPoint</Application>
  <PresentationFormat>Personalizado</PresentationFormat>
  <Paragraphs>68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Montserrat</vt:lpstr>
      <vt:lpstr>Montserrat Medium</vt:lpstr>
      <vt:lpstr>Arial</vt:lpstr>
      <vt:lpstr>Calibri</vt:lpstr>
      <vt:lpstr>Montserrat SemiBold</vt:lpstr>
      <vt:lpstr>Wingdings</vt:lpstr>
      <vt:lpstr>Simple Light</vt:lpstr>
      <vt:lpstr>Presentación de PowerPoint</vt:lpstr>
      <vt:lpstr>Objetivo</vt:lpstr>
      <vt:lpstr>Antecedentes</vt:lpstr>
      <vt:lpstr>Problemática</vt:lpstr>
      <vt:lpstr>Presentación de PowerPoint</vt:lpstr>
      <vt:lpstr>Presentación de PowerPoint</vt:lpstr>
      <vt:lpstr>Distribución de velocidades por año</vt:lpstr>
      <vt:lpstr>Presentación de PowerPoint</vt:lpstr>
      <vt:lpstr>Presentación de PowerPoint</vt:lpstr>
      <vt:lpstr>Nuevo estándar de velocidades 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Salvador Vizcaino Martinez</dc:creator>
  <cp:lastModifiedBy>Salvador Vizcaino Martinez</cp:lastModifiedBy>
  <cp:revision>30</cp:revision>
  <dcterms:modified xsi:type="dcterms:W3CDTF">2020-11-29T21:25:34Z</dcterms:modified>
</cp:coreProperties>
</file>